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2" r:id="rId4"/>
    <p:sldId id="260" r:id="rId5"/>
    <p:sldId id="265" r:id="rId6"/>
    <p:sldId id="264" r:id="rId7"/>
    <p:sldId id="269" r:id="rId8"/>
    <p:sldId id="301" r:id="rId9"/>
    <p:sldId id="302" r:id="rId10"/>
    <p:sldId id="268" r:id="rId11"/>
    <p:sldId id="274" r:id="rId12"/>
    <p:sldId id="275" r:id="rId13"/>
    <p:sldId id="281" r:id="rId14"/>
    <p:sldId id="277" r:id="rId15"/>
    <p:sldId id="300" r:id="rId16"/>
    <p:sldId id="280" r:id="rId17"/>
    <p:sldId id="270" r:id="rId18"/>
    <p:sldId id="304" r:id="rId19"/>
    <p:sldId id="303" r:id="rId20"/>
    <p:sldId id="273" r:id="rId21"/>
    <p:sldId id="276" r:id="rId22"/>
    <p:sldId id="282" r:id="rId23"/>
    <p:sldId id="305" r:id="rId24"/>
    <p:sldId id="283" r:id="rId25"/>
    <p:sldId id="272" r:id="rId26"/>
    <p:sldId id="279" r:id="rId27"/>
    <p:sldId id="298" r:id="rId28"/>
    <p:sldId id="299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6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>
            <a:spLocks noGrp="1"/>
          </p:cNvSpPr>
          <p:nvPr>
            <p:ph type="body" sz="quarter" idx="13"/>
          </p:nvPr>
        </p:nvSpPr>
        <p:spPr>
          <a:xfrm>
            <a:off x="535781" y="1107281"/>
            <a:ext cx="1112043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33027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603646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6584156" y="1107281"/>
            <a:ext cx="5060156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6584156" y="508992"/>
            <a:ext cx="5060156" cy="5089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84156" y="1268016"/>
            <a:ext cx="5060156" cy="5080992"/>
          </a:xfrm>
          <a:prstGeom prst="rect">
            <a:avLst/>
          </a:prstGeom>
        </p:spPr>
        <p:txBody>
          <a:bodyPr/>
          <a:lstStyle>
            <a:lvl1pPr marL="285740" indent="-285740">
              <a:defRPr sz="1969"/>
            </a:lvl1pPr>
            <a:lvl2pPr marL="571480" indent="-285740">
              <a:defRPr sz="1969"/>
            </a:lvl2pPr>
            <a:lvl3pPr marL="857220" indent="-285740">
              <a:defRPr sz="1969"/>
            </a:lvl3pPr>
            <a:lvl4pPr marL="1142959" indent="-285740">
              <a:defRPr sz="1969"/>
            </a:lvl4pPr>
            <a:lvl5pPr marL="1428699" indent="-285740"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5098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9046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  <p:sldLayoutId id="2147483675" r:id="rId19"/>
    <p:sldLayoutId id="214748367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lEEMfvfdRtY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adlet.com/sabine_martin/glnrr6b8w6sq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labarousse.entmip.fr/disciplines/histoire-geographie-emc/2016-2017/5h3-9464.htm?URL_BLOG_FILTRE=#148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sabine_martin/glnrr6b8w6sq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hyperlink" Target="https://vimeo.com/261323965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xhY1btdk_bE" TargetMode="External"/><Relationship Id="rId5" Type="http://schemas.openxmlformats.org/officeDocument/2006/relationships/hyperlink" Target="http://labarousse.entmip.fr/disciplines/histoire-geographie-emc/2016-2017/revision-brevet-h-9122.htm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://labarousse.entmip.fr/disciplines/histoire-geographie-emc/2016-2017/revision-brevet-h-9122.htm" TargetMode="External"/><Relationship Id="rId7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hY1btdk_b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tablettes-coursdefrancais.eklablog.com/une-appli-pour-remplacer-tellagami-evertoon-a132772318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hyperlink" Target="http://labarousse.entmip.fr/disciplines/histoire-geographie-emc/2017-2018/5emc2-solidarite-9338.htm?URL_BLOG_FILTRE=#1463" TargetMode="Externa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time_continue=17&amp;v=b6-0i34Sf_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_XLnXGSVuWc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www.pedagogie.ac-nantes.fr/histoire-geographie-citoyennete/enseignement/tablettes-en-sortie-scolaire-938151.kjsp?RH=11607616368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labarousse.entmip.fr/disciplines/histoire-geographie-emc/2016-2017/5g2-pauvrete-et-richesse-carte-mentale--9376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ac-strasbourg.fr/fileadmin/pedagogie/ses/TICE_et_SES/Tutoriel_Socrative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ac-strasbourg.fr/fileadmin/pedagogie/ses/TICE_et_SES/Tutoriel_Socrative.pdf" TargetMode="Externa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XIcDqSr_QQ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mirage.ticedu.fr/?page_id=474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hyperlink" Target="https://mirage.ticedu.fr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eduscol.education.fr/langues-vivantes/actualites/actualites/article/ameliorer-la-production-orale-avec-mirage-make.html" TargetMode="External"/><Relationship Id="rId5" Type="http://schemas.openxmlformats.org/officeDocument/2006/relationships/hyperlink" Target="http://scape.enepe.fr/+-mirage-make-+.html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Fallet@ac-toulouse.fr" TargetMode="External"/><Relationship Id="rId2" Type="http://schemas.openxmlformats.org/officeDocument/2006/relationships/hyperlink" Target="mailto:Tablette.colleges65@ac-toulouse.f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utilstice.com/" TargetMode="External"/><Relationship Id="rId13" Type="http://schemas.openxmlformats.org/officeDocument/2006/relationships/hyperlink" Target="http://svt.discipline.ac-lille.fr/ressources/traams/les-outils-nomades/android-vs-ipad/exemples-dactivites-avec-tablettes-numeriques-en-classe/exemples-dactivites-avec-tablettes-numeriques-en-classe" TargetMode="External"/><Relationship Id="rId3" Type="http://schemas.openxmlformats.org/officeDocument/2006/relationships/hyperlink" Target="https://www.scoop.it/t/numerique-educatif-lv-anglais-academie-de-bordeaux" TargetMode="External"/><Relationship Id="rId7" Type="http://schemas.openxmlformats.org/officeDocument/2006/relationships/hyperlink" Target="http://histoire-geo.ac-amiens.fr/560-tutoriels-d-outils-numeriques-en-histoire-geographie-emc.html" TargetMode="External"/><Relationship Id="rId12" Type="http://schemas.openxmlformats.org/officeDocument/2006/relationships/hyperlink" Target="http://eduscol.education.fr/numerique/dossier/apprendre/tablette-tactile/usages-pedagogiques/les-disciplines/lettr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duscol.education.fr/educnet/langues-vivantes/usages/tablettes_smartphones/usages_tablettes" TargetMode="External"/><Relationship Id="rId11" Type="http://schemas.openxmlformats.org/officeDocument/2006/relationships/hyperlink" Target="http://college-vauban.fr/formation-tablettes/utiliser-lipad-en-technologie/" TargetMode="External"/><Relationship Id="rId5" Type="http://schemas.openxmlformats.org/officeDocument/2006/relationships/hyperlink" Target="https://www.tablettesetsurvetements.fr/" TargetMode="External"/><Relationship Id="rId10" Type="http://schemas.openxmlformats.org/officeDocument/2006/relationships/hyperlink" Target="http://hg.ac-besancon.fr/2015/10/20/utiliser-un-ipad-en-classe-quels-usages/" TargetMode="External"/><Relationship Id="rId4" Type="http://schemas.openxmlformats.org/officeDocument/2006/relationships/hyperlink" Target="https://pedagogie.ac-reims.fr/index.php/mathematiques-c4/enseigner-maths-c4/item/4017-tablettes-en-mathematiques" TargetMode="External"/><Relationship Id="rId9" Type="http://schemas.openxmlformats.org/officeDocument/2006/relationships/hyperlink" Target="https://scolawebtv.crdp-versailles.fr/?id=28890" TargetMode="External"/><Relationship Id="rId14" Type="http://schemas.openxmlformats.org/officeDocument/2006/relationships/hyperlink" Target="http://www.dane.ac-versailles.fr/comprendre/la-realite-augmentee-au-service-de-la-pedagogi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pedagogie.ac-limoges.fr/maths/IMG/pdf/tutorielnumbers.pdf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eps.enseigne.ac-lyon.fr/spip/spip.php?article14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.ac-limoges.fr/maths/IMG/pdf/tutorielnumber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.ac-limoges.fr/maths/IMG/pdf/tutorielnumber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A2248C0-F1C7-4EE5-921A-DC24A3A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25132"/>
            <a:ext cx="8825658" cy="8614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5E7C2462-27D7-4DD1-A775-E1E2ECB6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8427" y="2863068"/>
            <a:ext cx="3140403" cy="23915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1F3FE33A-B43B-40EC-B4FB-96DFDE49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751257"/>
            <a:ext cx="8825658" cy="1979865"/>
          </a:xfrm>
        </p:spPr>
        <p:txBody>
          <a:bodyPr/>
          <a:lstStyle/>
          <a:p>
            <a:pPr algn="ctr"/>
            <a:r>
              <a:rPr lang="fr-FR" dirty="0"/>
              <a:t>Des tablettes pour produire et coopérer</a:t>
            </a:r>
          </a:p>
        </p:txBody>
      </p:sp>
    </p:spTree>
    <p:extLst>
      <p:ext uri="{BB962C8B-B14F-4D97-AF65-F5344CB8AC3E}">
        <p14:creationId xmlns:p14="http://schemas.microsoft.com/office/powerpoint/2010/main" val="162906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outes disciplines…"/>
          <p:cNvSpPr txBox="1"/>
          <p:nvPr/>
        </p:nvSpPr>
        <p:spPr>
          <a:xfrm>
            <a:off x="7330772" y="2662772"/>
            <a:ext cx="3795117" cy="24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/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Toutes</a:t>
            </a:r>
            <a:r>
              <a:rPr sz="1600" dirty="0"/>
              <a:t> disciplines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Compléter</a:t>
            </a:r>
            <a:r>
              <a:rPr sz="1600" dirty="0"/>
              <a:t> un </a:t>
            </a:r>
            <a:r>
              <a:rPr sz="1600" dirty="0" err="1"/>
              <a:t>schéma</a:t>
            </a:r>
            <a:r>
              <a:rPr lang="fr-FR" sz="1600" dirty="0"/>
              <a:t>-</a:t>
            </a:r>
            <a:r>
              <a:rPr sz="1600" dirty="0" err="1"/>
              <a:t>bilan</a:t>
            </a:r>
            <a:r>
              <a:rPr sz="1600" dirty="0"/>
              <a:t>, </a:t>
            </a:r>
            <a:r>
              <a:rPr sz="1600" dirty="0" err="1"/>
              <a:t>légender</a:t>
            </a:r>
            <a:r>
              <a:rPr sz="1600" dirty="0"/>
              <a:t> </a:t>
            </a:r>
            <a:r>
              <a:rPr sz="1600" dirty="0" err="1"/>
              <a:t>une</a:t>
            </a:r>
            <a:r>
              <a:rPr sz="1600" dirty="0"/>
              <a:t> carte, </a:t>
            </a:r>
            <a:r>
              <a:rPr sz="1600" dirty="0" err="1"/>
              <a:t>une</a:t>
            </a:r>
            <a:r>
              <a:rPr sz="1600" dirty="0"/>
              <a:t> photo...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pour 2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enregistrement</a:t>
            </a:r>
            <a:r>
              <a:rPr sz="1600" dirty="0"/>
              <a:t> format photo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213" name="Skitch"/>
          <p:cNvSpPr txBox="1"/>
          <p:nvPr/>
        </p:nvSpPr>
        <p:spPr>
          <a:xfrm>
            <a:off x="1872945" y="603341"/>
            <a:ext cx="1160859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Skitch</a:t>
            </a:r>
            <a:endParaRPr sz="1266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4" name="PRODUIRE UNE CARTE MENTALE - ORGANISER"/>
          <p:cNvSpPr txBox="1">
            <a:spLocks noGrp="1"/>
          </p:cNvSpPr>
          <p:nvPr>
            <p:ph type="title"/>
          </p:nvPr>
        </p:nvSpPr>
        <p:spPr>
          <a:xfrm>
            <a:off x="6017120" y="670288"/>
            <a:ext cx="5559166" cy="1162904"/>
          </a:xfrm>
          <a:prstGeom prst="rect">
            <a:avLst/>
          </a:prstGeom>
        </p:spPr>
        <p:txBody>
          <a:bodyPr>
            <a:noAutofit/>
          </a:bodyPr>
          <a:lstStyle>
            <a:lvl1pPr defTabSz="332993">
              <a:spcBef>
                <a:spcPts val="1300"/>
              </a:spcBef>
              <a:defRPr sz="2964"/>
            </a:lvl1pPr>
          </a:lstStyle>
          <a:p>
            <a:r>
              <a:rPr lang="fr-FR" sz="2800" dirty="0"/>
              <a:t>Organiser</a:t>
            </a:r>
            <a:br>
              <a:rPr lang="fr-FR" sz="2800" dirty="0"/>
            </a:br>
            <a:r>
              <a:rPr lang="fr-FR" sz="2800" dirty="0"/>
              <a:t>Repérer</a:t>
            </a:r>
            <a:br>
              <a:rPr lang="fr-FR" sz="2800" dirty="0"/>
            </a:br>
            <a:r>
              <a:rPr lang="fr-FR" sz="2800" dirty="0"/>
              <a:t>Produire une carte mentale</a:t>
            </a:r>
            <a:endParaRPr sz="2800" dirty="0"/>
          </a:p>
        </p:txBody>
      </p:sp>
      <p:sp>
        <p:nvSpPr>
          <p:cNvPr id="215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16" name="Publication…"/>
          <p:cNvSpPr txBox="1"/>
          <p:nvPr/>
        </p:nvSpPr>
        <p:spPr>
          <a:xfrm>
            <a:off x="5289351" y="3128341"/>
            <a:ext cx="1455539" cy="591380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Publication </a:t>
            </a:r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et Partage</a:t>
            </a:r>
          </a:p>
        </p:txBody>
      </p:sp>
      <p:sp>
        <p:nvSpPr>
          <p:cNvPr id="217" name="Production élève"/>
          <p:cNvSpPr txBox="1"/>
          <p:nvPr/>
        </p:nvSpPr>
        <p:spPr>
          <a:xfrm>
            <a:off x="712085" y="3529041"/>
            <a:ext cx="2321719" cy="33175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Production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218" name="Consignes élève"/>
          <p:cNvSpPr txBox="1"/>
          <p:nvPr/>
        </p:nvSpPr>
        <p:spPr>
          <a:xfrm>
            <a:off x="712085" y="2163350"/>
            <a:ext cx="2321719" cy="3317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Consignes</a:t>
            </a:r>
            <a:r>
              <a:rPr sz="1687" dirty="0"/>
              <a:t>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219" name="Repérer et légender la photo de la cellule buccale avec les 3 éléments de la cellule : noyau, membrane et cytoplasme"/>
          <p:cNvSpPr txBox="1"/>
          <p:nvPr/>
        </p:nvSpPr>
        <p:spPr>
          <a:xfrm>
            <a:off x="712085" y="2500404"/>
            <a:ext cx="3909942" cy="721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spcBef>
                <a:spcPts val="1800"/>
              </a:spcBef>
              <a:defRPr sz="2000" i="0" spc="0"/>
            </a:lvl1pPr>
          </a:lstStyle>
          <a:p>
            <a:r>
              <a:rPr sz="1406" dirty="0" err="1"/>
              <a:t>Repérer</a:t>
            </a:r>
            <a:r>
              <a:rPr sz="1406" dirty="0"/>
              <a:t> et </a:t>
            </a:r>
            <a:r>
              <a:rPr sz="1406" dirty="0" err="1"/>
              <a:t>légender</a:t>
            </a:r>
            <a:r>
              <a:rPr sz="1406" dirty="0"/>
              <a:t> la photo de la cellule </a:t>
            </a:r>
            <a:r>
              <a:rPr sz="1406" dirty="0" err="1"/>
              <a:t>buccale</a:t>
            </a:r>
            <a:r>
              <a:rPr sz="1406" dirty="0"/>
              <a:t> avec les 3 </a:t>
            </a:r>
            <a:r>
              <a:rPr sz="1406" dirty="0" err="1"/>
              <a:t>éléments</a:t>
            </a:r>
            <a:r>
              <a:rPr sz="1406" dirty="0"/>
              <a:t> de la cellule : noyau, membrane et </a:t>
            </a:r>
            <a:r>
              <a:rPr sz="1406" dirty="0" err="1"/>
              <a:t>cytoplasme</a:t>
            </a:r>
            <a:endParaRPr sz="1406" dirty="0"/>
          </a:p>
        </p:txBody>
      </p:sp>
      <p:sp>
        <p:nvSpPr>
          <p:cNvPr id="220" name="SVT"/>
          <p:cNvSpPr/>
          <p:nvPr/>
        </p:nvSpPr>
        <p:spPr>
          <a:xfrm>
            <a:off x="3281882" y="4098248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SVT</a:t>
            </a:r>
          </a:p>
        </p:txBody>
      </p:sp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447" y="603341"/>
            <a:ext cx="1116211" cy="1116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168" y="3860799"/>
            <a:ext cx="2723555" cy="2723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7375" y="3776407"/>
            <a:ext cx="839391" cy="83939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utoriel…"/>
          <p:cNvSpPr txBox="1"/>
          <p:nvPr/>
        </p:nvSpPr>
        <p:spPr>
          <a:xfrm>
            <a:off x="8814399" y="5706069"/>
            <a:ext cx="892969" cy="59138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 err="1"/>
              <a:t>Tutoriel</a:t>
            </a:r>
            <a:endParaRPr sz="1687" dirty="0"/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 </a:t>
            </a:r>
            <a:r>
              <a:rPr sz="1687" dirty="0" err="1"/>
              <a:t>vidéo</a:t>
            </a:r>
            <a:endParaRPr sz="1687" dirty="0"/>
          </a:p>
        </p:txBody>
      </p:sp>
      <p:pic>
        <p:nvPicPr>
          <p:cNvPr id="225" name="image.png" descr="image.png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48231" y="5092565"/>
            <a:ext cx="1742510" cy="1525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03093" y="5617782"/>
            <a:ext cx="767953" cy="76795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raitement…"/>
          <p:cNvSpPr txBox="1"/>
          <p:nvPr/>
        </p:nvSpPr>
        <p:spPr>
          <a:xfrm>
            <a:off x="5340140" y="4892830"/>
            <a:ext cx="1455539" cy="591380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/>
              <a:t>Traitement </a:t>
            </a:r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/>
              <a:t>de texte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outes disciplines…"/>
          <p:cNvSpPr txBox="1"/>
          <p:nvPr/>
        </p:nvSpPr>
        <p:spPr>
          <a:xfrm>
            <a:off x="6785753" y="2594704"/>
            <a:ext cx="5244666" cy="279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Autofit/>
          </a:bodyPr>
          <a:lstStyle/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Toutes</a:t>
            </a:r>
            <a:r>
              <a:rPr sz="1600" dirty="0"/>
              <a:t> disciplines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Synthèse</a:t>
            </a:r>
            <a:r>
              <a:rPr sz="1600" dirty="0"/>
              <a:t> de </a:t>
            </a:r>
            <a:r>
              <a:rPr sz="1600" dirty="0" err="1"/>
              <a:t>connaissances</a:t>
            </a:r>
            <a:r>
              <a:rPr sz="1600" dirty="0"/>
              <a:t>, fiche de </a:t>
            </a:r>
            <a:r>
              <a:rPr sz="1600" dirty="0" err="1"/>
              <a:t>révision</a:t>
            </a:r>
            <a:r>
              <a:rPr sz="1600" dirty="0"/>
              <a:t> ...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pour 2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plusieurs</a:t>
            </a:r>
            <a:r>
              <a:rPr sz="1600" dirty="0"/>
              <a:t> </a:t>
            </a:r>
            <a:r>
              <a:rPr sz="1600" dirty="0" err="1"/>
              <a:t>modèles</a:t>
            </a:r>
            <a:r>
              <a:rPr sz="1600" dirty="0"/>
              <a:t> </a:t>
            </a:r>
            <a:r>
              <a:rPr sz="1600" dirty="0" err="1"/>
              <a:t>disponibles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limites</a:t>
            </a:r>
            <a:r>
              <a:rPr sz="1600" dirty="0"/>
              <a:t> : pas </a:t>
            </a:r>
            <a:r>
              <a:rPr sz="1600" dirty="0" err="1"/>
              <a:t>d'enregistrement</a:t>
            </a:r>
            <a:r>
              <a:rPr sz="1600" dirty="0"/>
              <a:t> / capture </a:t>
            </a:r>
            <a:r>
              <a:rPr sz="1600" dirty="0" err="1"/>
              <a:t>d'écran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solution </a:t>
            </a:r>
            <a:r>
              <a:rPr sz="1600" dirty="0" err="1"/>
              <a:t>envisagée</a:t>
            </a:r>
            <a:r>
              <a:rPr sz="1600" dirty="0"/>
              <a:t> : </a:t>
            </a:r>
            <a:r>
              <a:rPr sz="1600" dirty="0" err="1"/>
              <a:t>utiliser</a:t>
            </a:r>
            <a:r>
              <a:rPr sz="1600" dirty="0"/>
              <a:t> 'Inspiration map' - </a:t>
            </a:r>
            <a:r>
              <a:rPr sz="1600" dirty="0" err="1"/>
              <a:t>compte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</p:txBody>
      </p:sp>
      <p:sp>
        <p:nvSpPr>
          <p:cNvPr id="296" name="Simplemind+"/>
          <p:cNvSpPr txBox="1"/>
          <p:nvPr/>
        </p:nvSpPr>
        <p:spPr>
          <a:xfrm>
            <a:off x="1882394" y="604786"/>
            <a:ext cx="209847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Simplemind</a:t>
            </a:r>
            <a:r>
              <a:rPr sz="1266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+</a:t>
            </a:r>
          </a:p>
        </p:txBody>
      </p:sp>
      <p:sp>
        <p:nvSpPr>
          <p:cNvPr id="297" name="PRODUIRE UNE CARTE MENTALE - ORGANISER"/>
          <p:cNvSpPr txBox="1">
            <a:spLocks noGrp="1"/>
          </p:cNvSpPr>
          <p:nvPr>
            <p:ph type="title"/>
          </p:nvPr>
        </p:nvSpPr>
        <p:spPr>
          <a:xfrm>
            <a:off x="6096000" y="794070"/>
            <a:ext cx="5586694" cy="1040518"/>
          </a:xfrm>
          <a:prstGeom prst="rect">
            <a:avLst/>
          </a:prstGeom>
        </p:spPr>
        <p:txBody>
          <a:bodyPr>
            <a:normAutofit/>
          </a:bodyPr>
          <a:lstStyle>
            <a:lvl1pPr defTabSz="332993">
              <a:spcBef>
                <a:spcPts val="1300"/>
              </a:spcBef>
              <a:defRPr sz="2964"/>
            </a:lvl1pPr>
          </a:lstStyle>
          <a:p>
            <a:r>
              <a:rPr lang="fr-FR" sz="2800" dirty="0"/>
              <a:t>Produire une carte mentale</a:t>
            </a:r>
            <a:br>
              <a:rPr lang="fr-FR" sz="2800" dirty="0"/>
            </a:br>
            <a:r>
              <a:rPr sz="2800" dirty="0"/>
              <a:t>O</a:t>
            </a:r>
            <a:r>
              <a:rPr lang="fr-FR" sz="2800" dirty="0" err="1"/>
              <a:t>rganiser</a:t>
            </a:r>
            <a:endParaRPr sz="2800" dirty="0"/>
          </a:p>
        </p:txBody>
      </p:sp>
      <p:sp>
        <p:nvSpPr>
          <p:cNvPr id="298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99" name="Publication et Partage"/>
          <p:cNvSpPr txBox="1"/>
          <p:nvPr/>
        </p:nvSpPr>
        <p:spPr>
          <a:xfrm>
            <a:off x="5044112" y="5827089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Publication et Partage</a:t>
            </a:r>
          </a:p>
        </p:txBody>
      </p:sp>
      <p:sp>
        <p:nvSpPr>
          <p:cNvPr id="300" name="Production attendue"/>
          <p:cNvSpPr txBox="1"/>
          <p:nvPr/>
        </p:nvSpPr>
        <p:spPr>
          <a:xfrm>
            <a:off x="838575" y="4270078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Production </a:t>
            </a:r>
            <a:r>
              <a:rPr sz="1687" dirty="0" err="1"/>
              <a:t>attendue</a:t>
            </a:r>
            <a:endParaRPr sz="1687" dirty="0"/>
          </a:p>
        </p:txBody>
      </p:sp>
      <p:pic>
        <p:nvPicPr>
          <p:cNvPr id="30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484" y="4616067"/>
            <a:ext cx="4219016" cy="182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780" y="661973"/>
            <a:ext cx="928688" cy="9286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Consignes élève"/>
          <p:cNvSpPr txBox="1"/>
          <p:nvPr/>
        </p:nvSpPr>
        <p:spPr>
          <a:xfrm>
            <a:off x="987989" y="2265575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Consignes élève</a:t>
            </a:r>
          </a:p>
        </p:txBody>
      </p:sp>
      <p:sp>
        <p:nvSpPr>
          <p:cNvPr id="304" name="1- A partir du document ressource, classer sur une carte mentale les instruments d'observation en 2 catégories (observer des objets petits et observer des objets lointains).…"/>
          <p:cNvSpPr txBox="1"/>
          <p:nvPr/>
        </p:nvSpPr>
        <p:spPr>
          <a:xfrm>
            <a:off x="449438" y="2604448"/>
            <a:ext cx="4196953" cy="153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 dirty="0"/>
              <a:t>1- A </a:t>
            </a:r>
            <a:r>
              <a:rPr sz="1406" dirty="0" err="1"/>
              <a:t>partir</a:t>
            </a:r>
            <a:r>
              <a:rPr sz="1406" dirty="0"/>
              <a:t> du document </a:t>
            </a:r>
            <a:r>
              <a:rPr sz="1406" dirty="0" err="1"/>
              <a:t>ressource</a:t>
            </a:r>
            <a:r>
              <a:rPr sz="1406" dirty="0"/>
              <a:t>, classer sur </a:t>
            </a:r>
            <a:r>
              <a:rPr sz="1406" dirty="0" err="1"/>
              <a:t>une</a:t>
            </a:r>
            <a:r>
              <a:rPr sz="1406" dirty="0"/>
              <a:t> carte </a:t>
            </a:r>
            <a:r>
              <a:rPr sz="1406" dirty="0" err="1"/>
              <a:t>mentale</a:t>
            </a:r>
            <a:r>
              <a:rPr sz="1406" dirty="0"/>
              <a:t> les instruments </a:t>
            </a:r>
            <a:r>
              <a:rPr sz="1406" dirty="0" err="1"/>
              <a:t>d'observation</a:t>
            </a:r>
            <a:r>
              <a:rPr sz="1406" dirty="0"/>
              <a:t> </a:t>
            </a:r>
            <a:r>
              <a:rPr sz="1406" dirty="0" err="1"/>
              <a:t>en</a:t>
            </a:r>
            <a:r>
              <a:rPr sz="1406" dirty="0"/>
              <a:t> 2 </a:t>
            </a:r>
            <a:r>
              <a:rPr sz="1406" dirty="0" err="1"/>
              <a:t>catégories</a:t>
            </a:r>
            <a:r>
              <a:rPr sz="1406" dirty="0"/>
              <a:t> (observer des </a:t>
            </a:r>
            <a:r>
              <a:rPr sz="1406" dirty="0" err="1"/>
              <a:t>objets</a:t>
            </a:r>
            <a:r>
              <a:rPr sz="1406" dirty="0"/>
              <a:t> petits et observer des </a:t>
            </a:r>
            <a:r>
              <a:rPr sz="1406" dirty="0" err="1"/>
              <a:t>objets</a:t>
            </a:r>
            <a:r>
              <a:rPr sz="1406" dirty="0"/>
              <a:t> </a:t>
            </a:r>
            <a:r>
              <a:rPr sz="1406" dirty="0" err="1"/>
              <a:t>lointains</a:t>
            </a:r>
            <a:r>
              <a:rPr sz="1406" dirty="0"/>
              <a:t>).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2- </a:t>
            </a:r>
            <a:r>
              <a:rPr sz="1406" dirty="0" err="1"/>
              <a:t>Compléter</a:t>
            </a:r>
            <a:r>
              <a:rPr sz="1406" dirty="0"/>
              <a:t> la carte </a:t>
            </a:r>
            <a:r>
              <a:rPr sz="1406" dirty="0" err="1"/>
              <a:t>mentale</a:t>
            </a:r>
            <a:r>
              <a:rPr sz="1406" dirty="0"/>
              <a:t> avec le nom de </a:t>
            </a:r>
            <a:r>
              <a:rPr sz="1406" dirty="0" err="1"/>
              <a:t>l'inventeur</a:t>
            </a:r>
            <a:r>
              <a:rPr sz="1406" dirty="0"/>
              <a:t> et la date </a:t>
            </a:r>
            <a:r>
              <a:rPr sz="1406" dirty="0" err="1"/>
              <a:t>d'invention</a:t>
            </a:r>
            <a:endParaRPr sz="1406" dirty="0"/>
          </a:p>
        </p:txBody>
      </p:sp>
      <p:sp>
        <p:nvSpPr>
          <p:cNvPr id="305" name="SVT"/>
          <p:cNvSpPr/>
          <p:nvPr/>
        </p:nvSpPr>
        <p:spPr>
          <a:xfrm>
            <a:off x="4646391" y="3455789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SVT</a:t>
            </a:r>
          </a:p>
        </p:txBody>
      </p:sp>
      <p:pic>
        <p:nvPicPr>
          <p:cNvPr id="30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3351" y="6168362"/>
            <a:ext cx="501872" cy="501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.png" descr="image.png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01385" y="6149332"/>
            <a:ext cx="614435" cy="61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44991" y="6288496"/>
            <a:ext cx="394463" cy="381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32824" y="6231465"/>
            <a:ext cx="477322" cy="495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01" y="586910"/>
            <a:ext cx="1051645" cy="1056774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Inspiration map"/>
          <p:cNvSpPr txBox="1"/>
          <p:nvPr/>
        </p:nvSpPr>
        <p:spPr>
          <a:xfrm>
            <a:off x="1883885" y="705925"/>
            <a:ext cx="228776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Inspiration map</a:t>
            </a:r>
          </a:p>
        </p:txBody>
      </p:sp>
      <p:pic>
        <p:nvPicPr>
          <p:cNvPr id="31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9812" y="2392655"/>
            <a:ext cx="6059373" cy="422848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14" name="Production élève">
            <a:hlinkClick r:id="rId4"/>
          </p:cNvPr>
          <p:cNvSpPr txBox="1"/>
          <p:nvPr/>
        </p:nvSpPr>
        <p:spPr>
          <a:xfrm>
            <a:off x="6532586" y="2556137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Production élève</a:t>
            </a:r>
          </a:p>
        </p:txBody>
      </p:sp>
      <p:sp>
        <p:nvSpPr>
          <p:cNvPr id="7" name="PRODUIRE UNE CARTE MENTALE - ORGANISER">
            <a:extLst>
              <a:ext uri="{FF2B5EF4-FFF2-40B4-BE49-F238E27FC236}">
                <a16:creationId xmlns:a16="http://schemas.microsoft.com/office/drawing/2014/main" id="{FEEACDA1-E144-4ACF-A698-C09BE0096863}"/>
              </a:ext>
            </a:extLst>
          </p:cNvPr>
          <p:cNvSpPr txBox="1">
            <a:spLocks/>
          </p:cNvSpPr>
          <p:nvPr/>
        </p:nvSpPr>
        <p:spPr>
          <a:xfrm>
            <a:off x="5767694" y="794743"/>
            <a:ext cx="5586694" cy="1040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32993" rtl="0" eaLnBrk="1" latinLnBrk="0" hangingPunct="1">
              <a:spcBef>
                <a:spcPts val="1300"/>
              </a:spcBef>
              <a:buNone/>
              <a:defRPr sz="2964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/>
              <a:t>Produire une carte mentale</a:t>
            </a:r>
            <a:br>
              <a:rPr lang="fr-FR" sz="2800"/>
            </a:br>
            <a:r>
              <a:rPr lang="fr-FR" sz="2800"/>
              <a:t>Organiser</a:t>
            </a:r>
            <a:endParaRPr lang="fr-FR" sz="28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outes disciplines…"/>
          <p:cNvSpPr txBox="1"/>
          <p:nvPr/>
        </p:nvSpPr>
        <p:spPr>
          <a:xfrm>
            <a:off x="7319367" y="2868352"/>
            <a:ext cx="3723680" cy="278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dirty="0" err="1"/>
              <a:t>Toutes</a:t>
            </a:r>
            <a:r>
              <a:rPr dirty="0"/>
              <a:t> disciplines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dirty="0" err="1"/>
              <a:t>Différentes</a:t>
            </a:r>
            <a:r>
              <a:rPr dirty="0"/>
              <a:t> </a:t>
            </a:r>
            <a:r>
              <a:rPr dirty="0" err="1"/>
              <a:t>possibilités</a:t>
            </a:r>
            <a:r>
              <a:rPr dirty="0"/>
              <a:t> de mise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forme</a:t>
            </a:r>
            <a:r>
              <a:rPr dirty="0"/>
              <a:t> </a:t>
            </a:r>
            <a:r>
              <a:rPr dirty="0" err="1"/>
              <a:t>d'informations</a:t>
            </a:r>
            <a:endParaRPr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dirty="0"/>
              <a:t>1 </a:t>
            </a:r>
            <a:r>
              <a:rPr dirty="0" err="1"/>
              <a:t>tablette</a:t>
            </a:r>
            <a:r>
              <a:rPr dirty="0"/>
              <a:t> /</a:t>
            </a:r>
            <a:r>
              <a:rPr dirty="0" err="1"/>
              <a:t>groupe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élève</a:t>
            </a:r>
            <a:endParaRPr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dirty="0" err="1"/>
              <a:t>avantages</a:t>
            </a:r>
            <a:r>
              <a:rPr dirty="0"/>
              <a:t> :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main </a:t>
            </a:r>
            <a:r>
              <a:rPr dirty="0" err="1"/>
              <a:t>rapide</a:t>
            </a:r>
            <a:r>
              <a:rPr dirty="0"/>
              <a:t>, collaboration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dirty="0" err="1"/>
              <a:t>limites</a:t>
            </a:r>
            <a:r>
              <a:rPr dirty="0"/>
              <a:t> : </a:t>
            </a:r>
          </a:p>
        </p:txBody>
      </p:sp>
      <p:sp>
        <p:nvSpPr>
          <p:cNvPr id="397" name="Baiboard"/>
          <p:cNvSpPr txBox="1"/>
          <p:nvPr/>
        </p:nvSpPr>
        <p:spPr>
          <a:xfrm>
            <a:off x="2005453" y="678060"/>
            <a:ext cx="209847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Baiboard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8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399" name="Tutoriel">
            <a:hlinkClick r:id="rId2"/>
          </p:cNvPr>
          <p:cNvSpPr txBox="1"/>
          <p:nvPr/>
        </p:nvSpPr>
        <p:spPr>
          <a:xfrm>
            <a:off x="10310813" y="6017250"/>
            <a:ext cx="146446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Tutoriel </a:t>
            </a:r>
          </a:p>
        </p:txBody>
      </p:sp>
      <p:sp>
        <p:nvSpPr>
          <p:cNvPr id="400" name="Text"/>
          <p:cNvSpPr txBox="1"/>
          <p:nvPr/>
        </p:nvSpPr>
        <p:spPr>
          <a:xfrm>
            <a:off x="1881187" y="5901160"/>
            <a:ext cx="1242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 u="sng" spc="19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406"/>
              <a:t> </a:t>
            </a:r>
          </a:p>
        </p:txBody>
      </p:sp>
      <p:sp>
        <p:nvSpPr>
          <p:cNvPr id="401" name="HG…"/>
          <p:cNvSpPr/>
          <p:nvPr/>
        </p:nvSpPr>
        <p:spPr>
          <a:xfrm>
            <a:off x="3540355" y="2339044"/>
            <a:ext cx="982266" cy="1017984"/>
          </a:xfrm>
          <a:prstGeom prst="ellipse">
            <a:avLst/>
          </a:prstGeom>
          <a:blipFill>
            <a:blip r:embed="rId3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HG</a:t>
            </a:r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EMC</a:t>
            </a:r>
          </a:p>
        </p:txBody>
      </p:sp>
      <p:sp>
        <p:nvSpPr>
          <p:cNvPr id="402" name="Production élève"/>
          <p:cNvSpPr txBox="1"/>
          <p:nvPr/>
        </p:nvSpPr>
        <p:spPr>
          <a:xfrm>
            <a:off x="635877" y="2948263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Production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403" name="Publication et Partage"/>
          <p:cNvSpPr txBox="1"/>
          <p:nvPr/>
        </p:nvSpPr>
        <p:spPr>
          <a:xfrm>
            <a:off x="4839401" y="5620144"/>
            <a:ext cx="2098477" cy="331758"/>
          </a:xfrm>
          <a:prstGeom prst="rect">
            <a:avLst/>
          </a:prstGeom>
          <a:blipFill>
            <a:blip r:embed="rId3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Publication et Partage</a:t>
            </a:r>
          </a:p>
        </p:txBody>
      </p:sp>
      <p:pic>
        <p:nvPicPr>
          <p:cNvPr id="40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609" y="594911"/>
            <a:ext cx="1048151" cy="104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877" y="4191299"/>
            <a:ext cx="1946672" cy="1461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53517" y="3473194"/>
            <a:ext cx="3300825" cy="200025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Tableau blanc collaboratif"/>
          <p:cNvSpPr txBox="1">
            <a:spLocks noGrp="1"/>
          </p:cNvSpPr>
          <p:nvPr>
            <p:ph type="title"/>
          </p:nvPr>
        </p:nvSpPr>
        <p:spPr>
          <a:xfrm>
            <a:off x="6096000" y="930761"/>
            <a:ext cx="5259279" cy="828741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spcBef>
                <a:spcPts val="1900"/>
              </a:spcBef>
              <a:defRPr sz="4316"/>
            </a:lvl1pPr>
          </a:lstStyle>
          <a:p>
            <a:r>
              <a:rPr sz="3000" dirty="0"/>
              <a:t>Tableau blanc </a:t>
            </a:r>
            <a:r>
              <a:rPr sz="3000" dirty="0" err="1"/>
              <a:t>collaboratif</a:t>
            </a:r>
            <a:endParaRPr sz="3000" dirty="0"/>
          </a:p>
        </p:txBody>
      </p:sp>
      <p:pic>
        <p:nvPicPr>
          <p:cNvPr id="40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40661" y="6098602"/>
            <a:ext cx="500812" cy="50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.png" descr="image.png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20541" y="6041490"/>
            <a:ext cx="562758" cy="56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42471" y="6098602"/>
            <a:ext cx="497258" cy="48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18797" y="6017250"/>
            <a:ext cx="541604" cy="562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Interdisciplinaire…"/>
          <p:cNvSpPr txBox="1"/>
          <p:nvPr/>
        </p:nvSpPr>
        <p:spPr>
          <a:xfrm>
            <a:off x="6667881" y="2550529"/>
            <a:ext cx="3968316" cy="260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Interdisciplinaire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Biographie</a:t>
            </a:r>
            <a:r>
              <a:rPr sz="1600" dirty="0"/>
              <a:t>, </a:t>
            </a:r>
            <a:r>
              <a:rPr sz="1600" dirty="0" err="1"/>
              <a:t>Récit</a:t>
            </a:r>
            <a:r>
              <a:rPr sz="1600" dirty="0"/>
              <a:t> </a:t>
            </a:r>
            <a:r>
              <a:rPr sz="1600" dirty="0" err="1"/>
              <a:t>historique</a:t>
            </a:r>
            <a:r>
              <a:rPr sz="1600" dirty="0"/>
              <a:t>, </a:t>
            </a:r>
            <a:r>
              <a:rPr sz="1600" dirty="0" err="1"/>
              <a:t>Consigne</a:t>
            </a:r>
            <a:r>
              <a:rPr sz="1600" dirty="0"/>
              <a:t> aux </a:t>
            </a:r>
            <a:r>
              <a:rPr sz="1600" dirty="0" err="1"/>
              <a:t>élèves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pour 2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enregistrement</a:t>
            </a:r>
            <a:r>
              <a:rPr sz="1600" dirty="0"/>
              <a:t> au format </a:t>
            </a:r>
            <a:r>
              <a:rPr sz="1600" dirty="0" err="1"/>
              <a:t>vidéo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323" name="Photospeak"/>
          <p:cNvSpPr txBox="1"/>
          <p:nvPr/>
        </p:nvSpPr>
        <p:spPr>
          <a:xfrm>
            <a:off x="1934765" y="584611"/>
            <a:ext cx="209847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Photospeak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4" name="FAIRE PARLER UN PERSONNAGE HISTORIQUE"/>
          <p:cNvSpPr txBox="1">
            <a:spLocks noGrp="1"/>
          </p:cNvSpPr>
          <p:nvPr>
            <p:ph type="title"/>
          </p:nvPr>
        </p:nvSpPr>
        <p:spPr>
          <a:xfrm>
            <a:off x="4632077" y="827215"/>
            <a:ext cx="7295939" cy="935274"/>
          </a:xfrm>
          <a:prstGeom prst="rect">
            <a:avLst/>
          </a:prstGeom>
        </p:spPr>
        <p:txBody>
          <a:bodyPr>
            <a:normAutofit/>
          </a:bodyPr>
          <a:lstStyle>
            <a:lvl1pPr defTabSz="344677">
              <a:spcBef>
                <a:spcPts val="1300"/>
              </a:spcBef>
              <a:defRPr sz="3067"/>
            </a:lvl1pPr>
          </a:lstStyle>
          <a:p>
            <a:r>
              <a:rPr lang="fr-FR" sz="2800" dirty="0"/>
              <a:t>Faire parler un personnage historique</a:t>
            </a:r>
            <a:endParaRPr sz="2800" dirty="0"/>
          </a:p>
        </p:txBody>
      </p:sp>
      <p:sp>
        <p:nvSpPr>
          <p:cNvPr id="325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pic>
        <p:nvPicPr>
          <p:cNvPr id="3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887" y="603154"/>
            <a:ext cx="1034636" cy="1034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7780" y="2922750"/>
            <a:ext cx="1860039" cy="240208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28" name="Publication…"/>
          <p:cNvSpPr txBox="1"/>
          <p:nvPr/>
        </p:nvSpPr>
        <p:spPr>
          <a:xfrm>
            <a:off x="6430991" y="5506949"/>
            <a:ext cx="1464469" cy="591380"/>
          </a:xfrm>
          <a:prstGeom prst="rect">
            <a:avLst/>
          </a:prstGeom>
          <a:blipFill>
            <a:blip r:embed="rId4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Publication </a:t>
            </a:r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et Partage</a:t>
            </a:r>
          </a:p>
        </p:txBody>
      </p:sp>
      <p:sp>
        <p:nvSpPr>
          <p:cNvPr id="329" name="Production élève">
            <a:hlinkClick r:id="rId5"/>
          </p:cNvPr>
          <p:cNvSpPr txBox="1"/>
          <p:nvPr/>
        </p:nvSpPr>
        <p:spPr>
          <a:xfrm>
            <a:off x="3626941" y="5324836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Production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330" name="Consignes élève"/>
          <p:cNvSpPr txBox="1"/>
          <p:nvPr/>
        </p:nvSpPr>
        <p:spPr>
          <a:xfrm>
            <a:off x="280654" y="2426214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Consignes</a:t>
            </a:r>
            <a:r>
              <a:rPr sz="1687" dirty="0"/>
              <a:t>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331" name="Tutoriel…">
            <a:hlinkClick r:id="rId6"/>
          </p:cNvPr>
          <p:cNvSpPr txBox="1"/>
          <p:nvPr/>
        </p:nvSpPr>
        <p:spPr>
          <a:xfrm>
            <a:off x="10275746" y="5656594"/>
            <a:ext cx="1623493" cy="59138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 err="1"/>
              <a:t>Tutoriel</a:t>
            </a:r>
            <a:endParaRPr sz="1687" dirty="0"/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 </a:t>
            </a:r>
            <a:r>
              <a:rPr sz="1687" dirty="0" err="1"/>
              <a:t>vidéo</a:t>
            </a:r>
            <a:endParaRPr sz="1687" dirty="0"/>
          </a:p>
        </p:txBody>
      </p:sp>
      <p:sp>
        <p:nvSpPr>
          <p:cNvPr id="332" name="1- S'informer :…"/>
          <p:cNvSpPr txBox="1"/>
          <p:nvPr/>
        </p:nvSpPr>
        <p:spPr>
          <a:xfrm>
            <a:off x="465590" y="2835211"/>
            <a:ext cx="3378086" cy="318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 dirty="0"/>
              <a:t>1- </a:t>
            </a:r>
            <a:r>
              <a:rPr sz="1406" dirty="0" err="1"/>
              <a:t>S'informer</a:t>
            </a:r>
            <a:r>
              <a:rPr sz="1406" dirty="0"/>
              <a:t> :</a:t>
            </a:r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 err="1"/>
              <a:t>rédiger</a:t>
            </a:r>
            <a:r>
              <a:rPr sz="1406" dirty="0"/>
              <a:t> </a:t>
            </a:r>
            <a:r>
              <a:rPr sz="1406" dirty="0" err="1"/>
              <a:t>une</a:t>
            </a:r>
            <a:r>
              <a:rPr sz="1406" dirty="0"/>
              <a:t> </a:t>
            </a:r>
            <a:r>
              <a:rPr sz="1406" dirty="0" err="1"/>
              <a:t>biographie</a:t>
            </a:r>
            <a:endParaRPr sz="1406" dirty="0"/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 err="1"/>
              <a:t>rechercher</a:t>
            </a:r>
            <a:r>
              <a:rPr sz="1406" dirty="0"/>
              <a:t> </a:t>
            </a:r>
            <a:r>
              <a:rPr sz="1406" dirty="0" err="1"/>
              <a:t>une</a:t>
            </a:r>
            <a:r>
              <a:rPr sz="1406" dirty="0"/>
              <a:t> photo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2- </a:t>
            </a:r>
            <a:r>
              <a:rPr sz="1406" dirty="0" err="1"/>
              <a:t>Publier</a:t>
            </a:r>
            <a:r>
              <a:rPr sz="1406" dirty="0"/>
              <a:t> :</a:t>
            </a:r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/>
              <a:t>faire le montage: photo / traits du visage</a:t>
            </a:r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 err="1"/>
              <a:t>s'enregistrer</a:t>
            </a:r>
            <a:endParaRPr sz="1406" dirty="0"/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3- </a:t>
            </a:r>
            <a:r>
              <a:rPr sz="1406" dirty="0" err="1"/>
              <a:t>Communiquer</a:t>
            </a:r>
            <a:r>
              <a:rPr sz="1406" dirty="0"/>
              <a:t> : 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(</a:t>
            </a:r>
            <a:r>
              <a:rPr sz="1406" dirty="0" err="1"/>
              <a:t>voir</a:t>
            </a:r>
            <a:r>
              <a:rPr sz="1406" dirty="0"/>
              <a:t> </a:t>
            </a:r>
            <a:r>
              <a:rPr sz="1406" dirty="0" err="1"/>
              <a:t>étape</a:t>
            </a:r>
            <a:r>
              <a:rPr sz="1406" dirty="0"/>
              <a:t> </a:t>
            </a:r>
            <a:r>
              <a:rPr sz="1406" dirty="0" err="1"/>
              <a:t>suivante</a:t>
            </a:r>
            <a:r>
              <a:rPr sz="1406" dirty="0"/>
              <a:t>)</a:t>
            </a:r>
          </a:p>
        </p:txBody>
      </p:sp>
      <p:sp>
        <p:nvSpPr>
          <p:cNvPr id="333" name="Text"/>
          <p:cNvSpPr txBox="1"/>
          <p:nvPr/>
        </p:nvSpPr>
        <p:spPr>
          <a:xfrm>
            <a:off x="1711523" y="5747924"/>
            <a:ext cx="2321719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200" u="sng" spc="12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844"/>
              <a:t> </a:t>
            </a:r>
          </a:p>
        </p:txBody>
      </p:sp>
      <p:sp>
        <p:nvSpPr>
          <p:cNvPr id="334" name="Text"/>
          <p:cNvSpPr txBox="1"/>
          <p:nvPr/>
        </p:nvSpPr>
        <p:spPr>
          <a:xfrm>
            <a:off x="9364266" y="5819361"/>
            <a:ext cx="1066167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200" u="sng" spc="12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844"/>
              <a:t> </a:t>
            </a:r>
          </a:p>
        </p:txBody>
      </p:sp>
      <p:pic>
        <p:nvPicPr>
          <p:cNvPr id="33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30676" y="6098577"/>
            <a:ext cx="616020" cy="616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51990" y="6098329"/>
            <a:ext cx="616020" cy="616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Interdisciplinaire…"/>
          <p:cNvSpPr txBox="1"/>
          <p:nvPr/>
        </p:nvSpPr>
        <p:spPr>
          <a:xfrm>
            <a:off x="6667881" y="2550529"/>
            <a:ext cx="3968316" cy="260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Interdisciplinaire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Biographie</a:t>
            </a:r>
            <a:r>
              <a:rPr sz="1600" dirty="0"/>
              <a:t>, </a:t>
            </a:r>
            <a:r>
              <a:rPr sz="1600" dirty="0" err="1"/>
              <a:t>Récit</a:t>
            </a:r>
            <a:r>
              <a:rPr sz="1600" dirty="0"/>
              <a:t> </a:t>
            </a:r>
            <a:r>
              <a:rPr sz="1600" dirty="0" err="1"/>
              <a:t>historique</a:t>
            </a:r>
            <a:r>
              <a:rPr sz="1600" dirty="0"/>
              <a:t>, </a:t>
            </a:r>
            <a:r>
              <a:rPr sz="1600" dirty="0" err="1"/>
              <a:t>Consigne</a:t>
            </a:r>
            <a:r>
              <a:rPr sz="1600" dirty="0"/>
              <a:t> aux </a:t>
            </a:r>
            <a:r>
              <a:rPr sz="1600" dirty="0" err="1"/>
              <a:t>élèves</a:t>
            </a:r>
            <a:r>
              <a:rPr lang="fr-FR" sz="1600" dirty="0"/>
              <a:t>, leçons ,,,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pour 2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enregistrement</a:t>
            </a:r>
            <a:r>
              <a:rPr sz="1600" dirty="0"/>
              <a:t> au format </a:t>
            </a:r>
            <a:r>
              <a:rPr sz="1600" dirty="0" err="1"/>
              <a:t>vidéo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323" name="Photospeak"/>
          <p:cNvSpPr txBox="1"/>
          <p:nvPr/>
        </p:nvSpPr>
        <p:spPr>
          <a:xfrm>
            <a:off x="1934765" y="584611"/>
            <a:ext cx="2321719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lang="fr-FR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AnimateAnything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4" name="FAIRE PARLER UN PERSONNAGE HISTORIQUE"/>
          <p:cNvSpPr txBox="1">
            <a:spLocks noGrp="1"/>
          </p:cNvSpPr>
          <p:nvPr>
            <p:ph type="title"/>
          </p:nvPr>
        </p:nvSpPr>
        <p:spPr>
          <a:xfrm>
            <a:off x="4632077" y="827215"/>
            <a:ext cx="6431361" cy="935274"/>
          </a:xfrm>
          <a:prstGeom prst="rect">
            <a:avLst/>
          </a:prstGeom>
        </p:spPr>
        <p:txBody>
          <a:bodyPr>
            <a:normAutofit/>
          </a:bodyPr>
          <a:lstStyle>
            <a:lvl1pPr defTabSz="344677">
              <a:spcBef>
                <a:spcPts val="1300"/>
              </a:spcBef>
              <a:defRPr sz="3067"/>
            </a:lvl1pPr>
          </a:lstStyle>
          <a:p>
            <a:r>
              <a:rPr lang="fr-FR" sz="2800" dirty="0"/>
              <a:t>Faire parler une photo</a:t>
            </a:r>
            <a:endParaRPr sz="2800" dirty="0"/>
          </a:p>
        </p:txBody>
      </p:sp>
      <p:sp>
        <p:nvSpPr>
          <p:cNvPr id="325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328" name="Publication…"/>
          <p:cNvSpPr txBox="1"/>
          <p:nvPr/>
        </p:nvSpPr>
        <p:spPr>
          <a:xfrm>
            <a:off x="6430991" y="5506949"/>
            <a:ext cx="1464469" cy="591380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Publication </a:t>
            </a:r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et Partage</a:t>
            </a:r>
          </a:p>
        </p:txBody>
      </p:sp>
      <p:sp>
        <p:nvSpPr>
          <p:cNvPr id="329" name="Production élève">
            <a:hlinkClick r:id="rId3"/>
          </p:cNvPr>
          <p:cNvSpPr txBox="1"/>
          <p:nvPr/>
        </p:nvSpPr>
        <p:spPr>
          <a:xfrm>
            <a:off x="3626941" y="5324836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Production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330" name="Consignes élève"/>
          <p:cNvSpPr txBox="1"/>
          <p:nvPr/>
        </p:nvSpPr>
        <p:spPr>
          <a:xfrm>
            <a:off x="280654" y="2426214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Consignes</a:t>
            </a:r>
            <a:r>
              <a:rPr sz="1687" dirty="0"/>
              <a:t>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331" name="Tutoriel…">
            <a:hlinkClick r:id="rId4"/>
          </p:cNvPr>
          <p:cNvSpPr txBox="1"/>
          <p:nvPr/>
        </p:nvSpPr>
        <p:spPr>
          <a:xfrm>
            <a:off x="10275746" y="5656594"/>
            <a:ext cx="1623493" cy="59138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5719" tIns="35719" rIns="35719" bIns="35719" anchor="ctr">
            <a:spAutoFit/>
          </a:bodyPr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 err="1"/>
              <a:t>Tutoriel</a:t>
            </a:r>
            <a:endParaRPr sz="1687" dirty="0"/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 </a:t>
            </a:r>
            <a:r>
              <a:rPr sz="1687" dirty="0" err="1"/>
              <a:t>vidéo</a:t>
            </a:r>
            <a:endParaRPr sz="1687" dirty="0"/>
          </a:p>
        </p:txBody>
      </p:sp>
      <p:sp>
        <p:nvSpPr>
          <p:cNvPr id="332" name="1- S'informer :…"/>
          <p:cNvSpPr txBox="1"/>
          <p:nvPr/>
        </p:nvSpPr>
        <p:spPr>
          <a:xfrm>
            <a:off x="465590" y="2835211"/>
            <a:ext cx="3378086" cy="318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 dirty="0"/>
              <a:t>1- </a:t>
            </a:r>
            <a:r>
              <a:rPr sz="1406" dirty="0" err="1"/>
              <a:t>S'informer</a:t>
            </a:r>
            <a:r>
              <a:rPr sz="1406" dirty="0"/>
              <a:t> :</a:t>
            </a:r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 err="1"/>
              <a:t>rédiger</a:t>
            </a:r>
            <a:r>
              <a:rPr sz="1406" dirty="0"/>
              <a:t> </a:t>
            </a:r>
            <a:r>
              <a:rPr lang="fr-FR" sz="1406" dirty="0"/>
              <a:t>un texte sur le sujet donné</a:t>
            </a:r>
            <a:endParaRPr sz="1406" dirty="0"/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 err="1"/>
              <a:t>rechercher</a:t>
            </a:r>
            <a:r>
              <a:rPr sz="1406" dirty="0"/>
              <a:t> </a:t>
            </a:r>
            <a:r>
              <a:rPr sz="1406" dirty="0" err="1"/>
              <a:t>une</a:t>
            </a:r>
            <a:r>
              <a:rPr sz="1406" dirty="0"/>
              <a:t> photo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2- </a:t>
            </a:r>
            <a:r>
              <a:rPr sz="1406" dirty="0" err="1"/>
              <a:t>Publier</a:t>
            </a:r>
            <a:r>
              <a:rPr sz="1406" dirty="0"/>
              <a:t> :</a:t>
            </a:r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/>
              <a:t>faire le montage: photo / traits du visage</a:t>
            </a:r>
          </a:p>
          <a:p>
            <a:pPr marL="206491" indent="-206491">
              <a:spcBef>
                <a:spcPts val="1266"/>
              </a:spcBef>
              <a:buSzPct val="75000"/>
              <a:buFont typeface="Zapf Dingbats"/>
              <a:buChar char="➤"/>
              <a:defRPr sz="2000" i="0" spc="0"/>
            </a:pPr>
            <a:r>
              <a:rPr sz="1406" dirty="0" err="1"/>
              <a:t>s'enregistrer</a:t>
            </a:r>
            <a:endParaRPr sz="1406" dirty="0"/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3- </a:t>
            </a:r>
            <a:r>
              <a:rPr sz="1406" dirty="0" err="1"/>
              <a:t>Communiquer</a:t>
            </a:r>
            <a:r>
              <a:rPr sz="1406" dirty="0"/>
              <a:t> : 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(</a:t>
            </a:r>
            <a:r>
              <a:rPr sz="1406" dirty="0" err="1"/>
              <a:t>voir</a:t>
            </a:r>
            <a:r>
              <a:rPr sz="1406" dirty="0"/>
              <a:t> </a:t>
            </a:r>
            <a:r>
              <a:rPr sz="1406" dirty="0" err="1"/>
              <a:t>étape</a:t>
            </a:r>
            <a:r>
              <a:rPr sz="1406" dirty="0"/>
              <a:t> </a:t>
            </a:r>
            <a:r>
              <a:rPr sz="1406" dirty="0" err="1"/>
              <a:t>suivante</a:t>
            </a:r>
            <a:r>
              <a:rPr sz="1406" dirty="0"/>
              <a:t>)</a:t>
            </a:r>
          </a:p>
        </p:txBody>
      </p:sp>
      <p:sp>
        <p:nvSpPr>
          <p:cNvPr id="333" name="Text"/>
          <p:cNvSpPr txBox="1"/>
          <p:nvPr/>
        </p:nvSpPr>
        <p:spPr>
          <a:xfrm>
            <a:off x="1711523" y="5747924"/>
            <a:ext cx="2321719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200" u="sng" spc="12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844"/>
              <a:t> </a:t>
            </a:r>
          </a:p>
        </p:txBody>
      </p:sp>
      <p:sp>
        <p:nvSpPr>
          <p:cNvPr id="334" name="Text"/>
          <p:cNvSpPr txBox="1"/>
          <p:nvPr/>
        </p:nvSpPr>
        <p:spPr>
          <a:xfrm>
            <a:off x="9364266" y="5819361"/>
            <a:ext cx="1066167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200" u="sng" spc="12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844"/>
              <a:t> </a:t>
            </a:r>
          </a:p>
        </p:txBody>
      </p:sp>
      <p:pic>
        <p:nvPicPr>
          <p:cNvPr id="33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30676" y="6098577"/>
            <a:ext cx="616020" cy="616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51990" y="6098329"/>
            <a:ext cx="616020" cy="61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4E6CEA-E53B-4638-8B28-40118FBE3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393" y="2454887"/>
            <a:ext cx="1750959" cy="28271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81E4DC-A253-4821-8FCC-8F6314CC4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15" y="584611"/>
            <a:ext cx="1131954" cy="1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798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Evertoon"/>
          <p:cNvSpPr txBox="1"/>
          <p:nvPr/>
        </p:nvSpPr>
        <p:spPr>
          <a:xfrm>
            <a:off x="1929473" y="618276"/>
            <a:ext cx="227707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Evertoon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5" name="réaliser de petits films d’animations en 3D"/>
          <p:cNvSpPr txBox="1">
            <a:spLocks noGrp="1"/>
          </p:cNvSpPr>
          <p:nvPr>
            <p:ph type="title"/>
          </p:nvPr>
        </p:nvSpPr>
        <p:spPr>
          <a:xfrm>
            <a:off x="4765476" y="763548"/>
            <a:ext cx="6607970" cy="1126827"/>
          </a:xfrm>
          <a:prstGeom prst="rect">
            <a:avLst/>
          </a:prstGeom>
        </p:spPr>
        <p:txBody>
          <a:bodyPr>
            <a:normAutofit/>
          </a:bodyPr>
          <a:lstStyle>
            <a:lvl1pPr defTabSz="315468">
              <a:spcBef>
                <a:spcPts val="1200"/>
              </a:spcBef>
              <a:defRPr sz="2808"/>
            </a:lvl1pPr>
          </a:lstStyle>
          <a:p>
            <a:r>
              <a:rPr lang="fr-FR" sz="3000" dirty="0"/>
              <a:t>R</a:t>
            </a:r>
            <a:r>
              <a:rPr sz="3000" dirty="0" err="1"/>
              <a:t>éaliser</a:t>
            </a:r>
            <a:r>
              <a:rPr sz="3000" dirty="0"/>
              <a:t> de petits films </a:t>
            </a:r>
            <a:r>
              <a:rPr sz="3000" dirty="0" err="1"/>
              <a:t>d’animation</a:t>
            </a:r>
            <a:r>
              <a:rPr sz="3000" dirty="0"/>
              <a:t> </a:t>
            </a:r>
            <a:r>
              <a:rPr sz="3000" dirty="0" err="1"/>
              <a:t>en</a:t>
            </a:r>
            <a:r>
              <a:rPr sz="3000" dirty="0"/>
              <a:t> 3D </a:t>
            </a:r>
          </a:p>
        </p:txBody>
      </p:sp>
      <p:sp>
        <p:nvSpPr>
          <p:cNvPr id="376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377" name="Text"/>
          <p:cNvSpPr txBox="1"/>
          <p:nvPr/>
        </p:nvSpPr>
        <p:spPr>
          <a:xfrm>
            <a:off x="1675805" y="3036573"/>
            <a:ext cx="1170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 </a:t>
            </a:r>
          </a:p>
        </p:txBody>
      </p:sp>
      <p:pic>
        <p:nvPicPr>
          <p:cNvPr id="37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680" y="618276"/>
            <a:ext cx="1000125" cy="1000125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Tutoriel">
            <a:hlinkClick r:id="rId3"/>
          </p:cNvPr>
          <p:cNvSpPr txBox="1"/>
          <p:nvPr/>
        </p:nvSpPr>
        <p:spPr>
          <a:xfrm>
            <a:off x="10864342" y="6052208"/>
            <a:ext cx="857250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Tutoriel</a:t>
            </a:r>
            <a:r>
              <a:rPr sz="1687" dirty="0"/>
              <a:t> </a:t>
            </a:r>
          </a:p>
        </p:txBody>
      </p:sp>
      <p:sp>
        <p:nvSpPr>
          <p:cNvPr id="380" name="Consigne élève"/>
          <p:cNvSpPr txBox="1"/>
          <p:nvPr/>
        </p:nvSpPr>
        <p:spPr>
          <a:xfrm>
            <a:off x="2662535" y="2712665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Consigne</a:t>
            </a:r>
            <a:r>
              <a:rPr sz="1687" dirty="0"/>
              <a:t> </a:t>
            </a:r>
            <a:r>
              <a:rPr sz="1687" dirty="0" err="1"/>
              <a:t>élève</a:t>
            </a:r>
            <a:endParaRPr sz="1687" dirty="0"/>
          </a:p>
        </p:txBody>
      </p:sp>
      <p:sp>
        <p:nvSpPr>
          <p:cNvPr id="381" name="Production élève">
            <a:hlinkClick r:id="rId4"/>
          </p:cNvPr>
          <p:cNvSpPr txBox="1"/>
          <p:nvPr/>
        </p:nvSpPr>
        <p:spPr>
          <a:xfrm>
            <a:off x="532664" y="4329740"/>
            <a:ext cx="1669852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Production élève</a:t>
            </a:r>
          </a:p>
        </p:txBody>
      </p:sp>
      <p:sp>
        <p:nvSpPr>
          <p:cNvPr id="382" name="Publication et Partage"/>
          <p:cNvSpPr txBox="1"/>
          <p:nvPr/>
        </p:nvSpPr>
        <p:spPr>
          <a:xfrm>
            <a:off x="4206543" y="5379457"/>
            <a:ext cx="2497438" cy="331758"/>
          </a:xfrm>
          <a:prstGeom prst="rect">
            <a:avLst/>
          </a:prstGeom>
          <a:blipFill>
            <a:blip r:embed="rId5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Publication et Partage</a:t>
            </a:r>
          </a:p>
        </p:txBody>
      </p:sp>
      <p:sp>
        <p:nvSpPr>
          <p:cNvPr id="383" name="Text"/>
          <p:cNvSpPr txBox="1"/>
          <p:nvPr/>
        </p:nvSpPr>
        <p:spPr>
          <a:xfrm>
            <a:off x="7212211" y="5471104"/>
            <a:ext cx="1714500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200" u="sng" spc="12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844"/>
              <a:t> </a:t>
            </a:r>
          </a:p>
        </p:txBody>
      </p:sp>
      <p:pic>
        <p:nvPicPr>
          <p:cNvPr id="384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9783" y="4756450"/>
            <a:ext cx="1652733" cy="183058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85" name="Text"/>
          <p:cNvSpPr txBox="1"/>
          <p:nvPr/>
        </p:nvSpPr>
        <p:spPr>
          <a:xfrm>
            <a:off x="3551039" y="4899604"/>
            <a:ext cx="1160859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200" u="sng" spc="12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844"/>
              <a:t> </a:t>
            </a:r>
          </a:p>
        </p:txBody>
      </p:sp>
      <p:pic>
        <p:nvPicPr>
          <p:cNvPr id="386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4754" y="2874726"/>
            <a:ext cx="1651992" cy="122352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87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59058" y="3152310"/>
            <a:ext cx="2929723" cy="214312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78472" y="5733002"/>
            <a:ext cx="623322" cy="62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93265" y="5717972"/>
            <a:ext cx="665726" cy="665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93049" y="5842185"/>
            <a:ext cx="431486" cy="417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646062" y="5777509"/>
            <a:ext cx="510883" cy="53065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Toutes disciplines…"/>
          <p:cNvSpPr txBox="1"/>
          <p:nvPr/>
        </p:nvSpPr>
        <p:spPr>
          <a:xfrm>
            <a:off x="6916650" y="2393558"/>
            <a:ext cx="4456796" cy="3142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55125" indent="-255125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500" i="0" spc="0"/>
            </a:pPr>
            <a:r>
              <a:rPr sz="1400" dirty="0" err="1"/>
              <a:t>Toutes</a:t>
            </a:r>
            <a:r>
              <a:rPr sz="1400" dirty="0"/>
              <a:t> disciplines</a:t>
            </a:r>
          </a:p>
          <a:p>
            <a:pPr marL="255125" indent="-255125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500" i="0" spc="0"/>
            </a:pPr>
            <a:r>
              <a:rPr sz="1400" dirty="0" err="1"/>
              <a:t>Synthèse</a:t>
            </a:r>
            <a:r>
              <a:rPr sz="1400" dirty="0"/>
              <a:t> de </a:t>
            </a:r>
            <a:r>
              <a:rPr sz="1400" dirty="0" err="1"/>
              <a:t>connaissances</a:t>
            </a:r>
            <a:r>
              <a:rPr sz="1400" dirty="0"/>
              <a:t>, document de </a:t>
            </a:r>
            <a:r>
              <a:rPr sz="1400" dirty="0" err="1"/>
              <a:t>révision</a:t>
            </a:r>
            <a:r>
              <a:rPr sz="1400" dirty="0"/>
              <a:t> ...</a:t>
            </a:r>
          </a:p>
          <a:p>
            <a:pPr marL="255125" indent="-255125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500" i="0" spc="0"/>
            </a:pPr>
            <a:r>
              <a:rPr sz="1400" dirty="0"/>
              <a:t>1 </a:t>
            </a:r>
            <a:r>
              <a:rPr sz="1400" dirty="0" err="1"/>
              <a:t>tablette</a:t>
            </a:r>
            <a:r>
              <a:rPr sz="1400" dirty="0"/>
              <a:t> /</a:t>
            </a:r>
            <a:r>
              <a:rPr sz="1400" dirty="0" err="1"/>
              <a:t>élève</a:t>
            </a:r>
            <a:r>
              <a:rPr sz="1400" dirty="0"/>
              <a:t> </a:t>
            </a:r>
            <a:r>
              <a:rPr sz="1400" dirty="0" err="1"/>
              <a:t>ou</a:t>
            </a:r>
            <a:r>
              <a:rPr sz="1400" dirty="0"/>
              <a:t> pour 2</a:t>
            </a:r>
          </a:p>
          <a:p>
            <a:pPr marL="255125" indent="-255125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500" i="0" spc="0"/>
            </a:pPr>
            <a:r>
              <a:rPr sz="1400" dirty="0" err="1"/>
              <a:t>avantages</a:t>
            </a:r>
            <a:r>
              <a:rPr sz="1400" dirty="0"/>
              <a:t> : </a:t>
            </a:r>
            <a:r>
              <a:rPr sz="1400" dirty="0" err="1"/>
              <a:t>prise</a:t>
            </a:r>
            <a:r>
              <a:rPr sz="1400" dirty="0"/>
              <a:t> </a:t>
            </a:r>
            <a:r>
              <a:rPr sz="1400" dirty="0" err="1"/>
              <a:t>en</a:t>
            </a:r>
            <a:r>
              <a:rPr sz="1400" dirty="0"/>
              <a:t> main </a:t>
            </a:r>
            <a:r>
              <a:rPr sz="1400" dirty="0" err="1"/>
              <a:t>très</a:t>
            </a:r>
            <a:r>
              <a:rPr sz="1400" dirty="0"/>
              <a:t> </a:t>
            </a:r>
            <a:r>
              <a:rPr sz="1400" dirty="0" err="1"/>
              <a:t>rapide</a:t>
            </a:r>
            <a:r>
              <a:rPr sz="1400" dirty="0"/>
              <a:t>, </a:t>
            </a:r>
            <a:r>
              <a:rPr sz="1400" dirty="0" err="1"/>
              <a:t>très</a:t>
            </a:r>
            <a:r>
              <a:rPr sz="1400" dirty="0"/>
              <a:t> </a:t>
            </a:r>
            <a:r>
              <a:rPr sz="1400" dirty="0" err="1"/>
              <a:t>ludique</a:t>
            </a:r>
            <a:r>
              <a:rPr sz="1400" dirty="0"/>
              <a:t>, productions finale </a:t>
            </a:r>
            <a:r>
              <a:rPr sz="1400" dirty="0" err="1"/>
              <a:t>rapide</a:t>
            </a:r>
            <a:r>
              <a:rPr sz="1400" dirty="0"/>
              <a:t> à </a:t>
            </a:r>
            <a:r>
              <a:rPr sz="1400" dirty="0" err="1"/>
              <a:t>atteindre</a:t>
            </a:r>
            <a:r>
              <a:rPr sz="1400" dirty="0"/>
              <a:t>, </a:t>
            </a:r>
            <a:r>
              <a:rPr sz="1400" dirty="0" err="1"/>
              <a:t>permet</a:t>
            </a:r>
            <a:r>
              <a:rPr sz="1400" dirty="0"/>
              <a:t> de </a:t>
            </a:r>
            <a:r>
              <a:rPr sz="1400" dirty="0" err="1"/>
              <a:t>travailler</a:t>
            </a:r>
            <a:r>
              <a:rPr sz="1400" dirty="0"/>
              <a:t> de </a:t>
            </a:r>
            <a:r>
              <a:rPr sz="1400" dirty="0" err="1"/>
              <a:t>nombreuses</a:t>
            </a:r>
            <a:r>
              <a:rPr sz="1400" dirty="0"/>
              <a:t> </a:t>
            </a:r>
            <a:r>
              <a:rPr sz="1400" dirty="0" err="1"/>
              <a:t>compétences</a:t>
            </a:r>
            <a:r>
              <a:rPr sz="1400" dirty="0"/>
              <a:t> </a:t>
            </a:r>
            <a:r>
              <a:rPr sz="1400" dirty="0" err="1"/>
              <a:t>transdisciplinaires</a:t>
            </a:r>
            <a:endParaRPr sz="1400" dirty="0"/>
          </a:p>
          <a:p>
            <a:pPr marL="255125" indent="-255125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500" i="0" spc="0"/>
            </a:pPr>
            <a:r>
              <a:rPr sz="1400" dirty="0" err="1"/>
              <a:t>limites</a:t>
            </a:r>
            <a:r>
              <a:rPr sz="1400" dirty="0"/>
              <a:t> : </a:t>
            </a:r>
            <a:r>
              <a:rPr sz="1400" dirty="0" err="1"/>
              <a:t>uniquement</a:t>
            </a:r>
            <a:r>
              <a:rPr sz="1400" dirty="0"/>
              <a:t> </a:t>
            </a:r>
            <a:r>
              <a:rPr sz="1400" dirty="0" err="1"/>
              <a:t>en</a:t>
            </a:r>
            <a:r>
              <a:rPr sz="1400" dirty="0"/>
              <a:t> </a:t>
            </a:r>
            <a:r>
              <a:rPr sz="1400" dirty="0" err="1"/>
              <a:t>anglais</a:t>
            </a:r>
            <a:r>
              <a:rPr sz="1400" dirty="0"/>
              <a:t>, options </a:t>
            </a:r>
            <a:r>
              <a:rPr sz="1400" dirty="0" err="1"/>
              <a:t>inutiles</a:t>
            </a:r>
            <a:r>
              <a:rPr sz="1400" dirty="0"/>
              <a:t> </a:t>
            </a:r>
            <a:r>
              <a:rPr sz="1400" dirty="0" err="1"/>
              <a:t>mais</a:t>
            </a:r>
            <a:r>
              <a:rPr sz="1400" dirty="0"/>
              <a:t> </a:t>
            </a:r>
            <a:r>
              <a:rPr sz="1400" dirty="0" err="1"/>
              <a:t>attractives</a:t>
            </a:r>
            <a:r>
              <a:rPr sz="1400" dirty="0"/>
              <a:t> pour les </a:t>
            </a:r>
            <a:r>
              <a:rPr sz="1400" dirty="0" err="1"/>
              <a:t>élèves</a:t>
            </a:r>
            <a:r>
              <a:rPr sz="1400" dirty="0"/>
              <a:t> (attention à ne pas </a:t>
            </a:r>
            <a:r>
              <a:rPr sz="1400" dirty="0" err="1"/>
              <a:t>perdre</a:t>
            </a:r>
            <a:r>
              <a:rPr sz="1400" dirty="0"/>
              <a:t> trop de temps)</a:t>
            </a:r>
          </a:p>
        </p:txBody>
      </p:sp>
      <p:sp>
        <p:nvSpPr>
          <p:cNvPr id="393" name="HG…"/>
          <p:cNvSpPr/>
          <p:nvPr/>
        </p:nvSpPr>
        <p:spPr>
          <a:xfrm>
            <a:off x="5598816" y="2578982"/>
            <a:ext cx="982266" cy="1017984"/>
          </a:xfrm>
          <a:prstGeom prst="ellipse">
            <a:avLst/>
          </a:prstGeom>
          <a:blipFill>
            <a:blip r:embed="rId5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HG</a:t>
            </a:r>
          </a:p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1687" dirty="0"/>
              <a:t>EMC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outes disciplines, EPI, Parcours…"/>
          <p:cNvSpPr txBox="1"/>
          <p:nvPr/>
        </p:nvSpPr>
        <p:spPr>
          <a:xfrm>
            <a:off x="6667881" y="2369865"/>
            <a:ext cx="3795117" cy="245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/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Toutes</a:t>
            </a:r>
            <a:r>
              <a:rPr sz="1600" dirty="0"/>
              <a:t> disciplines, EPI, </a:t>
            </a:r>
            <a:r>
              <a:rPr sz="1600" dirty="0" err="1"/>
              <a:t>Parcours</a:t>
            </a:r>
            <a:endParaRPr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/>
              <a:t>Faire un montage </a:t>
            </a:r>
            <a:endParaRPr lang="fr-FR"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lang="fr-FR" sz="1600" dirty="0"/>
              <a:t>E</a:t>
            </a:r>
            <a:r>
              <a:rPr sz="1600" dirty="0" err="1"/>
              <a:t>nregistrer</a:t>
            </a:r>
            <a:r>
              <a:rPr sz="1600" dirty="0"/>
              <a:t> </a:t>
            </a:r>
            <a:r>
              <a:rPr sz="1600" dirty="0" err="1"/>
              <a:t>une</a:t>
            </a:r>
            <a:r>
              <a:rPr sz="1600" dirty="0"/>
              <a:t> </a:t>
            </a:r>
            <a:r>
              <a:rPr sz="1600" dirty="0" err="1"/>
              <a:t>voix</a:t>
            </a:r>
            <a:r>
              <a:rPr sz="1600" dirty="0"/>
              <a:t> off</a:t>
            </a:r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groupe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export .mov</a:t>
            </a:r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244" name="Imovie"/>
          <p:cNvSpPr txBox="1"/>
          <p:nvPr/>
        </p:nvSpPr>
        <p:spPr>
          <a:xfrm>
            <a:off x="1991594" y="603663"/>
            <a:ext cx="108942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lang="fr-FR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Quik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" name="enregistrer une narration"/>
          <p:cNvSpPr txBox="1">
            <a:spLocks noGrp="1"/>
          </p:cNvSpPr>
          <p:nvPr>
            <p:ph type="title"/>
          </p:nvPr>
        </p:nvSpPr>
        <p:spPr>
          <a:xfrm>
            <a:off x="4658320" y="901470"/>
            <a:ext cx="6240266" cy="912467"/>
          </a:xfrm>
          <a:prstGeom prst="rect">
            <a:avLst/>
          </a:prstGeom>
        </p:spPr>
        <p:txBody>
          <a:bodyPr>
            <a:noAutofit/>
          </a:bodyPr>
          <a:lstStyle>
            <a:lvl1pPr defTabSz="502412">
              <a:spcBef>
                <a:spcPts val="1900"/>
              </a:spcBef>
              <a:defRPr sz="4472"/>
            </a:lvl1pPr>
          </a:lstStyle>
          <a:p>
            <a:r>
              <a:rPr lang="fr-FR" sz="3000" dirty="0"/>
              <a:t>Faire une capsule vidéo à partir de photos</a:t>
            </a:r>
            <a:endParaRPr sz="3000" dirty="0"/>
          </a:p>
        </p:txBody>
      </p:sp>
      <p:sp>
        <p:nvSpPr>
          <p:cNvPr id="246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47" name="HG"/>
          <p:cNvSpPr/>
          <p:nvPr/>
        </p:nvSpPr>
        <p:spPr>
          <a:xfrm>
            <a:off x="5078014" y="3261117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HG</a:t>
            </a:r>
          </a:p>
        </p:txBody>
      </p:sp>
      <p:sp>
        <p:nvSpPr>
          <p:cNvPr id="248" name="Tutoriel Vidéo"/>
          <p:cNvSpPr txBox="1"/>
          <p:nvPr/>
        </p:nvSpPr>
        <p:spPr>
          <a:xfrm>
            <a:off x="9561370" y="5856388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249" name="Publication et Partage"/>
          <p:cNvSpPr txBox="1"/>
          <p:nvPr/>
        </p:nvSpPr>
        <p:spPr>
          <a:xfrm>
            <a:off x="4028777" y="5044063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Publication et Partage</a:t>
            </a:r>
          </a:p>
        </p:txBody>
      </p:sp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8319" y="5436693"/>
            <a:ext cx="839391" cy="83939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onsignes élève"/>
          <p:cNvSpPr txBox="1"/>
          <p:nvPr/>
        </p:nvSpPr>
        <p:spPr>
          <a:xfrm>
            <a:off x="780924" y="2304125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Consignes élève</a:t>
            </a:r>
          </a:p>
        </p:txBody>
      </p:sp>
      <p:sp>
        <p:nvSpPr>
          <p:cNvPr id="254" name="1- Ecrire le commentaire audio sur l'arsenal de Tarbes, à l'aide des documents ressources du cours.…"/>
          <p:cNvSpPr txBox="1"/>
          <p:nvPr/>
        </p:nvSpPr>
        <p:spPr>
          <a:xfrm>
            <a:off x="747119" y="3260091"/>
            <a:ext cx="4196953" cy="671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 dirty="0"/>
              <a:t>1-</a:t>
            </a:r>
            <a:r>
              <a:rPr lang="fr-FR" sz="1406" dirty="0"/>
              <a:t> Préparer </a:t>
            </a:r>
            <a:r>
              <a:rPr sz="1406" dirty="0"/>
              <a:t>.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2- </a:t>
            </a:r>
            <a:r>
              <a:rPr lang="fr-FR" sz="1406" dirty="0"/>
              <a:t>Réaliser le montage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4AC312-82BB-45F9-87D7-8851D7A3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56" y="600979"/>
            <a:ext cx="1173472" cy="1121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outes disciplines, EPI, Parcours…"/>
          <p:cNvSpPr txBox="1"/>
          <p:nvPr/>
        </p:nvSpPr>
        <p:spPr>
          <a:xfrm>
            <a:off x="6667881" y="2369865"/>
            <a:ext cx="3795117" cy="245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/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Toutes</a:t>
            </a:r>
            <a:r>
              <a:rPr sz="1600" dirty="0"/>
              <a:t> disciplines, EPI, </a:t>
            </a:r>
            <a:r>
              <a:rPr sz="1600" dirty="0" err="1"/>
              <a:t>Parcours</a:t>
            </a:r>
            <a:endParaRPr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/>
              <a:t>Faire un montage </a:t>
            </a:r>
            <a:endParaRPr lang="fr-FR"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lang="fr-FR" sz="1600" dirty="0"/>
              <a:t>E</a:t>
            </a:r>
            <a:r>
              <a:rPr sz="1600" dirty="0" err="1"/>
              <a:t>nregistrer</a:t>
            </a:r>
            <a:r>
              <a:rPr sz="1600" dirty="0"/>
              <a:t> </a:t>
            </a:r>
            <a:r>
              <a:rPr sz="1600" dirty="0" err="1"/>
              <a:t>une</a:t>
            </a:r>
            <a:r>
              <a:rPr sz="1600" dirty="0"/>
              <a:t> </a:t>
            </a:r>
            <a:r>
              <a:rPr sz="1600" dirty="0" err="1"/>
              <a:t>voix</a:t>
            </a:r>
            <a:r>
              <a:rPr sz="1600" dirty="0"/>
              <a:t> off</a:t>
            </a:r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groupe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export .mov</a:t>
            </a:r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244" name="Imovie"/>
          <p:cNvSpPr txBox="1"/>
          <p:nvPr/>
        </p:nvSpPr>
        <p:spPr>
          <a:xfrm>
            <a:off x="1991594" y="603663"/>
            <a:ext cx="108942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Clips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" name="enregistrer une narration"/>
          <p:cNvSpPr txBox="1">
            <a:spLocks noGrp="1"/>
          </p:cNvSpPr>
          <p:nvPr>
            <p:ph type="title"/>
          </p:nvPr>
        </p:nvSpPr>
        <p:spPr>
          <a:xfrm>
            <a:off x="4658320" y="901470"/>
            <a:ext cx="6240266" cy="912467"/>
          </a:xfrm>
          <a:prstGeom prst="rect">
            <a:avLst/>
          </a:prstGeom>
        </p:spPr>
        <p:txBody>
          <a:bodyPr>
            <a:noAutofit/>
          </a:bodyPr>
          <a:lstStyle>
            <a:lvl1pPr defTabSz="502412">
              <a:spcBef>
                <a:spcPts val="1900"/>
              </a:spcBef>
              <a:defRPr sz="4472"/>
            </a:lvl1pPr>
          </a:lstStyle>
          <a:p>
            <a:r>
              <a:rPr lang="fr-FR" sz="3000" dirty="0"/>
              <a:t>Faire une capsule vidéo à partir de photos, en prenant une mini vidéo; Augmentée d’émojis, audio,… </a:t>
            </a:r>
            <a:endParaRPr sz="3000" dirty="0"/>
          </a:p>
        </p:txBody>
      </p:sp>
      <p:sp>
        <p:nvSpPr>
          <p:cNvPr id="246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47" name="HG"/>
          <p:cNvSpPr/>
          <p:nvPr/>
        </p:nvSpPr>
        <p:spPr>
          <a:xfrm>
            <a:off x="5078014" y="3261117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lang="fr-FR" sz="1687" dirty="0"/>
              <a:t>EMC</a:t>
            </a:r>
            <a:endParaRPr sz="1687" dirty="0"/>
          </a:p>
        </p:txBody>
      </p:sp>
      <p:sp>
        <p:nvSpPr>
          <p:cNvPr id="248" name="Tutoriel Vidéo"/>
          <p:cNvSpPr txBox="1"/>
          <p:nvPr/>
        </p:nvSpPr>
        <p:spPr>
          <a:xfrm>
            <a:off x="9561370" y="5856388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249" name="Publication et Partage"/>
          <p:cNvSpPr txBox="1"/>
          <p:nvPr/>
        </p:nvSpPr>
        <p:spPr>
          <a:xfrm>
            <a:off x="4028777" y="5044063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Publication et Partage</a:t>
            </a:r>
          </a:p>
        </p:txBody>
      </p:sp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8319" y="5436693"/>
            <a:ext cx="839391" cy="83939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onsignes élève"/>
          <p:cNvSpPr txBox="1"/>
          <p:nvPr/>
        </p:nvSpPr>
        <p:spPr>
          <a:xfrm>
            <a:off x="780924" y="2304125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Consignes élève</a:t>
            </a:r>
          </a:p>
        </p:txBody>
      </p:sp>
      <p:sp>
        <p:nvSpPr>
          <p:cNvPr id="254" name="1- Ecrire le commentaire audio sur l'arsenal de Tarbes, à l'aide des documents ressources du cours.…"/>
          <p:cNvSpPr txBox="1"/>
          <p:nvPr/>
        </p:nvSpPr>
        <p:spPr>
          <a:xfrm>
            <a:off x="747119" y="3151920"/>
            <a:ext cx="4196953" cy="887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 dirty="0"/>
              <a:t>1-</a:t>
            </a:r>
            <a:r>
              <a:rPr lang="fr-FR" sz="1406" dirty="0"/>
              <a:t> Préparer un story </a:t>
            </a:r>
            <a:r>
              <a:rPr lang="fr-FR" sz="1406" dirty="0" err="1"/>
              <a:t>board</a:t>
            </a:r>
            <a:r>
              <a:rPr lang="fr-FR" sz="1406" dirty="0"/>
              <a:t> respectant les critères …</a:t>
            </a:r>
            <a:endParaRPr sz="1406" dirty="0"/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2- </a:t>
            </a:r>
            <a:r>
              <a:rPr lang="fr-FR" sz="1406" dirty="0"/>
              <a:t>Réaliser le montage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26F59E-9638-4B0A-BE99-CDF640F0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96" y="586546"/>
            <a:ext cx="1234973" cy="12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68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outes disciplines, EPI, Parcours…"/>
          <p:cNvSpPr txBox="1"/>
          <p:nvPr/>
        </p:nvSpPr>
        <p:spPr>
          <a:xfrm>
            <a:off x="6667881" y="2369865"/>
            <a:ext cx="3795117" cy="245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Toutes</a:t>
            </a:r>
            <a:r>
              <a:rPr sz="1600" dirty="0"/>
              <a:t> disciplines, EPI, </a:t>
            </a:r>
            <a:r>
              <a:rPr sz="1600" dirty="0" err="1"/>
              <a:t>Parcours</a:t>
            </a:r>
            <a:endParaRPr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/>
              <a:t>Faire un montage </a:t>
            </a:r>
            <a:r>
              <a:rPr sz="1600" dirty="0" err="1"/>
              <a:t>vidéo</a:t>
            </a:r>
            <a:r>
              <a:rPr sz="1600" dirty="0"/>
              <a:t>, </a:t>
            </a:r>
            <a:r>
              <a:rPr sz="1600" dirty="0" err="1"/>
              <a:t>enregistrer</a:t>
            </a:r>
            <a:r>
              <a:rPr sz="1600" dirty="0"/>
              <a:t> </a:t>
            </a:r>
            <a:r>
              <a:rPr sz="1600" dirty="0" err="1"/>
              <a:t>une</a:t>
            </a:r>
            <a:r>
              <a:rPr sz="1600" dirty="0"/>
              <a:t> </a:t>
            </a:r>
            <a:r>
              <a:rPr sz="1600" dirty="0" err="1"/>
              <a:t>voix</a:t>
            </a:r>
            <a:r>
              <a:rPr sz="1600" dirty="0"/>
              <a:t> off</a:t>
            </a:r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groupe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export .mov</a:t>
            </a:r>
          </a:p>
          <a:p>
            <a:pPr marL="271452" indent="-271452" defTabSz="390213">
              <a:spcBef>
                <a:spcPts val="119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60"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244" name="Imovie"/>
          <p:cNvSpPr txBox="1"/>
          <p:nvPr/>
        </p:nvSpPr>
        <p:spPr>
          <a:xfrm>
            <a:off x="1991594" y="603663"/>
            <a:ext cx="108942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Imovie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" name="enregistrer une narration"/>
          <p:cNvSpPr txBox="1">
            <a:spLocks noGrp="1"/>
          </p:cNvSpPr>
          <p:nvPr>
            <p:ph type="title"/>
          </p:nvPr>
        </p:nvSpPr>
        <p:spPr>
          <a:xfrm>
            <a:off x="6096000" y="901470"/>
            <a:ext cx="4802585" cy="647279"/>
          </a:xfrm>
          <a:prstGeom prst="rect">
            <a:avLst/>
          </a:prstGeom>
        </p:spPr>
        <p:txBody>
          <a:bodyPr>
            <a:noAutofit/>
          </a:bodyPr>
          <a:lstStyle>
            <a:lvl1pPr defTabSz="502412">
              <a:spcBef>
                <a:spcPts val="1900"/>
              </a:spcBef>
              <a:defRPr sz="4472"/>
            </a:lvl1pPr>
          </a:lstStyle>
          <a:p>
            <a:r>
              <a:rPr lang="fr-FR" sz="3000" dirty="0"/>
              <a:t>E</a:t>
            </a:r>
            <a:r>
              <a:rPr sz="3000" dirty="0" err="1"/>
              <a:t>nregistrer</a:t>
            </a:r>
            <a:r>
              <a:rPr sz="3000" dirty="0"/>
              <a:t> </a:t>
            </a:r>
            <a:r>
              <a:rPr sz="3000" dirty="0" err="1"/>
              <a:t>une</a:t>
            </a:r>
            <a:r>
              <a:rPr lang="fr-FR" sz="3000" dirty="0"/>
              <a:t> </a:t>
            </a:r>
            <a:r>
              <a:rPr sz="3000" dirty="0"/>
              <a:t>narration</a:t>
            </a:r>
          </a:p>
        </p:txBody>
      </p:sp>
      <p:sp>
        <p:nvSpPr>
          <p:cNvPr id="246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47" name="HG"/>
          <p:cNvSpPr/>
          <p:nvPr/>
        </p:nvSpPr>
        <p:spPr>
          <a:xfrm>
            <a:off x="5078014" y="3261117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HG</a:t>
            </a:r>
          </a:p>
        </p:txBody>
      </p:sp>
      <p:sp>
        <p:nvSpPr>
          <p:cNvPr id="248" name="Tutoriel Vidéo"/>
          <p:cNvSpPr txBox="1"/>
          <p:nvPr/>
        </p:nvSpPr>
        <p:spPr>
          <a:xfrm>
            <a:off x="9561370" y="4712305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Tutoriel</a:t>
            </a:r>
            <a:r>
              <a:rPr sz="1687" dirty="0"/>
              <a:t> </a:t>
            </a:r>
            <a:r>
              <a:rPr sz="1687" dirty="0" err="1"/>
              <a:t>Vidéo</a:t>
            </a:r>
            <a:endParaRPr sz="1687" dirty="0"/>
          </a:p>
        </p:txBody>
      </p:sp>
      <p:sp>
        <p:nvSpPr>
          <p:cNvPr id="249" name="Publication et Partage"/>
          <p:cNvSpPr txBox="1"/>
          <p:nvPr/>
        </p:nvSpPr>
        <p:spPr>
          <a:xfrm>
            <a:off x="4028777" y="5044063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Publication et Partage</a:t>
            </a:r>
          </a:p>
        </p:txBody>
      </p:sp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8319" y="5436693"/>
            <a:ext cx="839391" cy="83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.png" descr="image.png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61370" y="5097792"/>
            <a:ext cx="2321719" cy="1617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2883" y="603663"/>
            <a:ext cx="1089422" cy="108942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onsignes élève"/>
          <p:cNvSpPr txBox="1"/>
          <p:nvPr/>
        </p:nvSpPr>
        <p:spPr>
          <a:xfrm>
            <a:off x="780924" y="2304125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Consignes élève</a:t>
            </a:r>
          </a:p>
        </p:txBody>
      </p:sp>
      <p:sp>
        <p:nvSpPr>
          <p:cNvPr id="254" name="1- Ecrire le commentaire audio sur l'arsenal de Tarbes, à l'aide des documents ressources du cours.…"/>
          <p:cNvSpPr txBox="1"/>
          <p:nvPr/>
        </p:nvSpPr>
        <p:spPr>
          <a:xfrm>
            <a:off x="747119" y="2635883"/>
            <a:ext cx="4196953" cy="191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 dirty="0"/>
              <a:t>1- </a:t>
            </a:r>
            <a:r>
              <a:rPr sz="1406" dirty="0" err="1"/>
              <a:t>Ecrire</a:t>
            </a:r>
            <a:r>
              <a:rPr sz="1406" dirty="0"/>
              <a:t> le </a:t>
            </a:r>
            <a:r>
              <a:rPr sz="1406" dirty="0" err="1"/>
              <a:t>commentaire</a:t>
            </a:r>
            <a:r>
              <a:rPr sz="1406" dirty="0"/>
              <a:t> audio sur </a:t>
            </a:r>
            <a:r>
              <a:rPr sz="1406" dirty="0" err="1"/>
              <a:t>l'arsenal</a:t>
            </a:r>
            <a:r>
              <a:rPr sz="1406" dirty="0"/>
              <a:t> de Tarbes, à </a:t>
            </a:r>
            <a:r>
              <a:rPr sz="1406" dirty="0" err="1"/>
              <a:t>l'aide</a:t>
            </a:r>
            <a:r>
              <a:rPr sz="1406" dirty="0"/>
              <a:t> des documents </a:t>
            </a:r>
            <a:r>
              <a:rPr sz="1406" dirty="0" err="1"/>
              <a:t>ressources</a:t>
            </a:r>
            <a:r>
              <a:rPr sz="1406" dirty="0"/>
              <a:t> du </a:t>
            </a:r>
            <a:r>
              <a:rPr sz="1406" dirty="0" err="1"/>
              <a:t>cours</a:t>
            </a:r>
            <a:r>
              <a:rPr sz="1406" dirty="0"/>
              <a:t>.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2- Couper la </a:t>
            </a:r>
            <a:r>
              <a:rPr sz="1406" dirty="0" err="1"/>
              <a:t>vidéo</a:t>
            </a:r>
            <a:r>
              <a:rPr sz="1406" dirty="0"/>
              <a:t> pour </a:t>
            </a:r>
            <a:r>
              <a:rPr sz="1406" dirty="0" err="1"/>
              <a:t>garder</a:t>
            </a:r>
            <a:r>
              <a:rPr sz="1406" dirty="0"/>
              <a:t> les </a:t>
            </a:r>
            <a:r>
              <a:rPr sz="1406" dirty="0" err="1"/>
              <a:t>extraits</a:t>
            </a:r>
            <a:r>
              <a:rPr sz="1406" dirty="0"/>
              <a:t> </a:t>
            </a:r>
            <a:r>
              <a:rPr sz="1406" dirty="0" err="1"/>
              <a:t>intéressants</a:t>
            </a:r>
            <a:r>
              <a:rPr sz="1406" dirty="0"/>
              <a:t>.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3- </a:t>
            </a:r>
            <a:r>
              <a:rPr sz="1406" dirty="0" err="1"/>
              <a:t>Enregistrer</a:t>
            </a:r>
            <a:r>
              <a:rPr sz="1406" dirty="0"/>
              <a:t> </a:t>
            </a:r>
            <a:r>
              <a:rPr sz="1406" dirty="0" err="1"/>
              <a:t>en</a:t>
            </a:r>
            <a:r>
              <a:rPr sz="1406" dirty="0"/>
              <a:t> </a:t>
            </a:r>
            <a:r>
              <a:rPr sz="1406" dirty="0" err="1"/>
              <a:t>voix</a:t>
            </a:r>
            <a:r>
              <a:rPr sz="1406" dirty="0"/>
              <a:t> off, le </a:t>
            </a:r>
            <a:r>
              <a:rPr sz="1406" dirty="0" err="1"/>
              <a:t>commentaire</a:t>
            </a:r>
            <a:r>
              <a:rPr sz="1406" dirty="0"/>
              <a:t> audio sur </a:t>
            </a:r>
            <a:r>
              <a:rPr sz="1406" dirty="0" err="1"/>
              <a:t>l'arsenal</a:t>
            </a:r>
            <a:r>
              <a:rPr sz="1406" dirty="0"/>
              <a:t> de Tarbes </a:t>
            </a:r>
          </a:p>
        </p:txBody>
      </p:sp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4686" y="4755164"/>
            <a:ext cx="2134196" cy="12731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12027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22C9A-E80A-4CC5-AF83-065F8861D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4896" y="663879"/>
            <a:ext cx="7138932" cy="1297269"/>
          </a:xfrm>
        </p:spPr>
        <p:txBody>
          <a:bodyPr/>
          <a:lstStyle/>
          <a:p>
            <a:pPr algn="ctr"/>
            <a:r>
              <a:rPr lang="fr-FR" sz="3600" dirty="0"/>
              <a:t>Des tablettes </a:t>
            </a:r>
            <a:br>
              <a:rPr lang="fr-FR" sz="3600" dirty="0"/>
            </a:br>
            <a:r>
              <a:rPr lang="fr-FR" sz="3600" dirty="0"/>
              <a:t>pour produire et coopérer</a:t>
            </a:r>
            <a:endParaRPr lang="fr-FR" sz="6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2248C0-F1C7-4EE5-921A-DC24A3A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2720394"/>
            <a:ext cx="8825658" cy="2678324"/>
          </a:xfrm>
        </p:spPr>
        <p:txBody>
          <a:bodyPr>
            <a:noAutofit/>
          </a:bodyPr>
          <a:lstStyle/>
          <a:p>
            <a:pPr algn="ctr"/>
            <a:r>
              <a:rPr lang="fr-FR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Dans les Hautes Pyrénées</a:t>
            </a:r>
          </a:p>
          <a:p>
            <a:pPr algn="ctr"/>
            <a:endParaRPr lang="fr-FR" sz="2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 ESPACE  RESSOURCES sur l’ENT départemental</a:t>
            </a:r>
          </a:p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et </a:t>
            </a:r>
          </a:p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liste de discussion - diffusion</a:t>
            </a:r>
          </a:p>
        </p:txBody>
      </p:sp>
    </p:spTree>
    <p:extLst>
      <p:ext uri="{BB962C8B-B14F-4D97-AF65-F5344CB8AC3E}">
        <p14:creationId xmlns:p14="http://schemas.microsoft.com/office/powerpoint/2010/main" val="327828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outes disciplines…"/>
          <p:cNvSpPr txBox="1"/>
          <p:nvPr/>
        </p:nvSpPr>
        <p:spPr>
          <a:xfrm>
            <a:off x="6631781" y="2531089"/>
            <a:ext cx="3795117" cy="253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toutes</a:t>
            </a:r>
            <a:r>
              <a:rPr sz="1600" dirty="0"/>
              <a:t> disciplines</a:t>
            </a:r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créer</a:t>
            </a:r>
            <a:r>
              <a:rPr sz="1600" dirty="0"/>
              <a:t> </a:t>
            </a:r>
            <a:r>
              <a:rPr sz="1600" dirty="0" err="1"/>
              <a:t>une</a:t>
            </a:r>
            <a:r>
              <a:rPr sz="1600" dirty="0"/>
              <a:t> image </a:t>
            </a:r>
            <a:r>
              <a:rPr sz="1600" dirty="0" err="1"/>
              <a:t>intéractive</a:t>
            </a:r>
            <a:r>
              <a:rPr sz="1600" dirty="0"/>
              <a:t> (photo, carte, </a:t>
            </a:r>
            <a:r>
              <a:rPr sz="1600" dirty="0" err="1"/>
              <a:t>itinéraire</a:t>
            </a:r>
            <a:r>
              <a:rPr sz="1600" dirty="0"/>
              <a:t>...)</a:t>
            </a:r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 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groupe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design </a:t>
            </a:r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limites</a:t>
            </a:r>
            <a:r>
              <a:rPr sz="1600" dirty="0"/>
              <a:t> : </a:t>
            </a:r>
            <a:r>
              <a:rPr sz="1600" dirty="0" err="1"/>
              <a:t>utilisation</a:t>
            </a:r>
            <a:r>
              <a:rPr sz="1600" dirty="0"/>
              <a:t> </a:t>
            </a:r>
            <a:r>
              <a:rPr sz="1600" dirty="0" err="1"/>
              <a:t>exclusivement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</a:t>
            </a:r>
            <a:r>
              <a:rPr sz="1600" dirty="0" err="1"/>
              <a:t>ligne</a:t>
            </a:r>
            <a:r>
              <a:rPr sz="1600" dirty="0"/>
              <a:t> (</a:t>
            </a:r>
            <a:r>
              <a:rPr sz="1600" dirty="0" err="1"/>
              <a:t>wifi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sortie)</a:t>
            </a:r>
          </a:p>
        </p:txBody>
      </p:sp>
      <p:sp>
        <p:nvSpPr>
          <p:cNvPr id="283" name="Thinglink"/>
          <p:cNvSpPr txBox="1"/>
          <p:nvPr/>
        </p:nvSpPr>
        <p:spPr>
          <a:xfrm>
            <a:off x="1965422" y="745649"/>
            <a:ext cx="164729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Thinglink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4" name="Réaliser un compte rendu de sortie"/>
          <p:cNvSpPr txBox="1">
            <a:spLocks noGrp="1"/>
          </p:cNvSpPr>
          <p:nvPr>
            <p:ph type="title"/>
          </p:nvPr>
        </p:nvSpPr>
        <p:spPr>
          <a:xfrm>
            <a:off x="4803507" y="1040234"/>
            <a:ext cx="7089245" cy="5089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79729">
              <a:spcBef>
                <a:spcPts val="1400"/>
              </a:spcBef>
              <a:defRPr sz="3380"/>
            </a:lvl1pPr>
          </a:lstStyle>
          <a:p>
            <a:r>
              <a:rPr lang="fr-FR" dirty="0"/>
              <a:t>Créer une image interactive</a:t>
            </a:r>
            <a:endParaRPr dirty="0"/>
          </a:p>
        </p:txBody>
      </p:sp>
      <p:sp>
        <p:nvSpPr>
          <p:cNvPr id="285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86" name="HG"/>
          <p:cNvSpPr/>
          <p:nvPr/>
        </p:nvSpPr>
        <p:spPr>
          <a:xfrm>
            <a:off x="3681313" y="2628464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HG</a:t>
            </a:r>
          </a:p>
        </p:txBody>
      </p:sp>
      <p:sp>
        <p:nvSpPr>
          <p:cNvPr id="287" name="Tutoriel vidéo"/>
          <p:cNvSpPr txBox="1"/>
          <p:nvPr/>
        </p:nvSpPr>
        <p:spPr>
          <a:xfrm>
            <a:off x="10135518" y="6049461"/>
            <a:ext cx="1757234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Tutoriel</a:t>
            </a:r>
            <a:r>
              <a:rPr sz="1687" dirty="0"/>
              <a:t> </a:t>
            </a:r>
            <a:r>
              <a:rPr sz="1687" dirty="0" err="1"/>
              <a:t>vidéo</a:t>
            </a:r>
            <a:endParaRPr sz="1687" dirty="0"/>
          </a:p>
        </p:txBody>
      </p:sp>
      <p:sp>
        <p:nvSpPr>
          <p:cNvPr id="288" name="Text"/>
          <p:cNvSpPr txBox="1"/>
          <p:nvPr/>
        </p:nvSpPr>
        <p:spPr>
          <a:xfrm>
            <a:off x="-964406" y="2625807"/>
            <a:ext cx="1170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 </a:t>
            </a:r>
          </a:p>
        </p:txBody>
      </p:sp>
      <p:pic>
        <p:nvPicPr>
          <p:cNvPr id="28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431" y="3799582"/>
            <a:ext cx="3886566" cy="233064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Exemple scénario">
            <a:hlinkClick r:id="rId4"/>
          </p:cNvPr>
          <p:cNvSpPr txBox="1"/>
          <p:nvPr/>
        </p:nvSpPr>
        <p:spPr>
          <a:xfrm>
            <a:off x="909902" y="3137456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Exemple</a:t>
            </a:r>
            <a:r>
              <a:rPr sz="1687" dirty="0"/>
              <a:t> </a:t>
            </a:r>
            <a:r>
              <a:rPr sz="1687" dirty="0" err="1"/>
              <a:t>scénario</a:t>
            </a:r>
            <a:endParaRPr sz="1687" dirty="0"/>
          </a:p>
        </p:txBody>
      </p:sp>
      <p:pic>
        <p:nvPicPr>
          <p:cNvPr id="29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571" y="619598"/>
            <a:ext cx="1116443" cy="1116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.png" descr="image.png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13799" y="5317906"/>
            <a:ext cx="2321719" cy="12371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E2CD9A-937C-435F-AE52-57B2E1C58942}"/>
              </a:ext>
            </a:extLst>
          </p:cNvPr>
          <p:cNvSpPr/>
          <p:nvPr/>
        </p:nvSpPr>
        <p:spPr>
          <a:xfrm>
            <a:off x="295602" y="2367231"/>
            <a:ext cx="410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Réaliser un compte-rendu de sortie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989" y="2051031"/>
            <a:ext cx="8275757" cy="443805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337" y="628916"/>
            <a:ext cx="1045226" cy="1045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Padlet - mode Toile"/>
          <p:cNvSpPr txBox="1"/>
          <p:nvPr/>
        </p:nvSpPr>
        <p:spPr>
          <a:xfrm>
            <a:off x="1801019" y="601370"/>
            <a:ext cx="309860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Padlet - mode Toile</a:t>
            </a:r>
          </a:p>
        </p:txBody>
      </p:sp>
      <p:sp>
        <p:nvSpPr>
          <p:cNvPr id="319" name="Production élève">
            <a:hlinkClick r:id="rId4"/>
          </p:cNvPr>
          <p:cNvSpPr txBox="1"/>
          <p:nvPr/>
        </p:nvSpPr>
        <p:spPr>
          <a:xfrm>
            <a:off x="5767694" y="2480953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Production élève</a:t>
            </a:r>
          </a:p>
        </p:txBody>
      </p:sp>
      <p:sp>
        <p:nvSpPr>
          <p:cNvPr id="7" name="PRODUIRE UNE CARTE MENTALE - ORGANISER">
            <a:extLst>
              <a:ext uri="{FF2B5EF4-FFF2-40B4-BE49-F238E27FC236}">
                <a16:creationId xmlns:a16="http://schemas.microsoft.com/office/drawing/2014/main" id="{1C829BA7-4EE1-4342-A2C2-45153DB1C6A6}"/>
              </a:ext>
            </a:extLst>
          </p:cNvPr>
          <p:cNvSpPr txBox="1">
            <a:spLocks/>
          </p:cNvSpPr>
          <p:nvPr/>
        </p:nvSpPr>
        <p:spPr>
          <a:xfrm>
            <a:off x="5767694" y="794743"/>
            <a:ext cx="5586694" cy="1040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32993" rtl="0" eaLnBrk="1" latinLnBrk="0" hangingPunct="1">
              <a:spcBef>
                <a:spcPts val="1300"/>
              </a:spcBef>
              <a:buNone/>
              <a:defRPr sz="2964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/>
              <a:t>Produire une carte mentale</a:t>
            </a:r>
            <a:br>
              <a:rPr lang="fr-FR" sz="2800"/>
            </a:br>
            <a:r>
              <a:rPr lang="fr-FR" sz="2800"/>
              <a:t>Organiser</a:t>
            </a:r>
            <a:endParaRPr lang="fr-FR" sz="28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outes disciplines…"/>
          <p:cNvSpPr txBox="1"/>
          <p:nvPr/>
        </p:nvSpPr>
        <p:spPr>
          <a:xfrm>
            <a:off x="6631781" y="2896930"/>
            <a:ext cx="5147884" cy="2402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Toutes</a:t>
            </a:r>
            <a:r>
              <a:rPr sz="1600" dirty="0"/>
              <a:t> disciplines</a:t>
            </a:r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En 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 </a:t>
            </a:r>
            <a:r>
              <a:rPr lang="fr-FR" sz="1600" dirty="0"/>
              <a:t>groupe d’</a:t>
            </a:r>
            <a:r>
              <a:rPr sz="1600" dirty="0" err="1"/>
              <a:t>élève</a:t>
            </a:r>
            <a:r>
              <a:rPr lang="fr-FR" sz="1600" dirty="0"/>
              <a:t>s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visuel</a:t>
            </a:r>
            <a:r>
              <a:rPr sz="1600" dirty="0"/>
              <a:t> </a:t>
            </a:r>
            <a:r>
              <a:rPr sz="1600" dirty="0" err="1"/>
              <a:t>immédiat</a:t>
            </a:r>
            <a:r>
              <a:rPr sz="1600" dirty="0"/>
              <a:t> des </a:t>
            </a:r>
            <a:r>
              <a:rPr sz="1600" dirty="0" err="1"/>
              <a:t>réponses</a:t>
            </a:r>
            <a:r>
              <a:rPr sz="1600" dirty="0"/>
              <a:t> </a:t>
            </a:r>
            <a:r>
              <a:rPr sz="1600" dirty="0" err="1"/>
              <a:t>individuelles</a:t>
            </a:r>
            <a:r>
              <a:rPr sz="1600" dirty="0"/>
              <a:t> / pas de </a:t>
            </a:r>
            <a:r>
              <a:rPr sz="1600" dirty="0" err="1"/>
              <a:t>compte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415" name="Socrative Teacher"/>
          <p:cNvSpPr txBox="1"/>
          <p:nvPr/>
        </p:nvSpPr>
        <p:spPr>
          <a:xfrm>
            <a:off x="1792825" y="612640"/>
            <a:ext cx="296353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Socrative Teacher</a:t>
            </a:r>
          </a:p>
        </p:txBody>
      </p:sp>
      <p:sp>
        <p:nvSpPr>
          <p:cNvPr id="416" name="EVALUER"/>
          <p:cNvSpPr txBox="1">
            <a:spLocks noGrp="1"/>
          </p:cNvSpPr>
          <p:nvPr>
            <p:ph type="title"/>
          </p:nvPr>
        </p:nvSpPr>
        <p:spPr>
          <a:xfrm>
            <a:off x="6264175" y="885681"/>
            <a:ext cx="4219277" cy="937616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sz="3000" dirty="0"/>
              <a:t>EVALUER</a:t>
            </a:r>
            <a:br>
              <a:rPr lang="fr-FR" sz="3000" dirty="0"/>
            </a:br>
            <a:r>
              <a:rPr lang="fr-FR" sz="3000" i="1" dirty="0"/>
              <a:t>Former</a:t>
            </a:r>
            <a:endParaRPr sz="3000" i="1" dirty="0"/>
          </a:p>
        </p:txBody>
      </p:sp>
      <p:sp>
        <p:nvSpPr>
          <p:cNvPr id="417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418" name="Tutoriel PDF">
            <a:hlinkClick r:id="rId2"/>
          </p:cNvPr>
          <p:cNvSpPr txBox="1"/>
          <p:nvPr/>
        </p:nvSpPr>
        <p:spPr>
          <a:xfrm>
            <a:off x="10207819" y="5972319"/>
            <a:ext cx="1607946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Tutoriel</a:t>
            </a:r>
            <a:r>
              <a:rPr sz="1687" dirty="0"/>
              <a:t> PDF</a:t>
            </a:r>
          </a:p>
        </p:txBody>
      </p:sp>
      <p:sp>
        <p:nvSpPr>
          <p:cNvPr id="419" name="Socrative Student"/>
          <p:cNvSpPr txBox="1"/>
          <p:nvPr/>
        </p:nvSpPr>
        <p:spPr>
          <a:xfrm>
            <a:off x="2375297" y="1258391"/>
            <a:ext cx="29021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Socrative Student</a:t>
            </a:r>
          </a:p>
        </p:txBody>
      </p:sp>
      <p:sp>
        <p:nvSpPr>
          <p:cNvPr id="420" name="Text"/>
          <p:cNvSpPr txBox="1"/>
          <p:nvPr/>
        </p:nvSpPr>
        <p:spPr>
          <a:xfrm>
            <a:off x="1675805" y="3036573"/>
            <a:ext cx="1170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 </a:t>
            </a:r>
          </a:p>
        </p:txBody>
      </p:sp>
      <p:pic>
        <p:nvPicPr>
          <p:cNvPr id="4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7515" y="1107281"/>
            <a:ext cx="937617" cy="93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171" y="428146"/>
            <a:ext cx="928688" cy="92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171" y="2909630"/>
            <a:ext cx="4563070" cy="268997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424" name="retrouvez un exemple de questionnaire en mode &quot;student&quot; avec la classe 6701"/>
          <p:cNvSpPr txBox="1"/>
          <p:nvPr/>
        </p:nvSpPr>
        <p:spPr>
          <a:xfrm>
            <a:off x="1747242" y="5689519"/>
            <a:ext cx="4045148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1266"/>
              <a:t>retrouvez un exemple de questionnaire en mode "student" avec la classe 6701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5BC2-A594-4DD5-9356-FDA404A707CF}"/>
              </a:ext>
            </a:extLst>
          </p:cNvPr>
          <p:cNvSpPr txBox="1"/>
          <p:nvPr/>
        </p:nvSpPr>
        <p:spPr>
          <a:xfrm>
            <a:off x="6792516" y="2375888"/>
            <a:ext cx="341530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Collaborer en mode RACE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outes disciplines…"/>
          <p:cNvSpPr txBox="1"/>
          <p:nvPr/>
        </p:nvSpPr>
        <p:spPr>
          <a:xfrm>
            <a:off x="6631781" y="2896930"/>
            <a:ext cx="5147884" cy="2402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Math - Techno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En 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 </a:t>
            </a:r>
            <a:r>
              <a:rPr lang="fr-FR" sz="1600" dirty="0"/>
              <a:t>1 élève ou groupe d’</a:t>
            </a:r>
            <a:r>
              <a:rPr sz="1600" dirty="0" err="1"/>
              <a:t>élève</a:t>
            </a:r>
            <a:r>
              <a:rPr lang="fr-FR" sz="1600" dirty="0"/>
              <a:t>s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visuel</a:t>
            </a:r>
            <a:r>
              <a:rPr sz="1600" dirty="0"/>
              <a:t> </a:t>
            </a:r>
            <a:r>
              <a:rPr sz="1600" dirty="0" err="1"/>
              <a:t>immédiat</a:t>
            </a:r>
            <a:r>
              <a:rPr sz="1600" dirty="0"/>
              <a:t> </a:t>
            </a:r>
            <a:endParaRPr lang="fr-FR"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limites</a:t>
            </a:r>
            <a:r>
              <a:rPr sz="1600" dirty="0"/>
              <a:t> : </a:t>
            </a:r>
          </a:p>
        </p:txBody>
      </p:sp>
      <p:sp>
        <p:nvSpPr>
          <p:cNvPr id="415" name="Socrative Teacher"/>
          <p:cNvSpPr txBox="1"/>
          <p:nvPr/>
        </p:nvSpPr>
        <p:spPr>
          <a:xfrm>
            <a:off x="1792825" y="612640"/>
            <a:ext cx="296353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lang="fr-FR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Tynker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6" name="EVALUER"/>
          <p:cNvSpPr txBox="1">
            <a:spLocks noGrp="1"/>
          </p:cNvSpPr>
          <p:nvPr>
            <p:ph type="title"/>
          </p:nvPr>
        </p:nvSpPr>
        <p:spPr>
          <a:xfrm>
            <a:off x="6264175" y="885681"/>
            <a:ext cx="4219277" cy="937616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fr-FR" sz="3000" dirty="0"/>
              <a:t>Programmer</a:t>
            </a:r>
            <a:endParaRPr sz="3000" i="1" dirty="0"/>
          </a:p>
        </p:txBody>
      </p:sp>
      <p:sp>
        <p:nvSpPr>
          <p:cNvPr id="417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418" name="Tutoriel PDF">
            <a:hlinkClick r:id="rId2"/>
          </p:cNvPr>
          <p:cNvSpPr txBox="1"/>
          <p:nvPr/>
        </p:nvSpPr>
        <p:spPr>
          <a:xfrm>
            <a:off x="10207819" y="5972319"/>
            <a:ext cx="1607946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420" name="Text"/>
          <p:cNvSpPr txBox="1"/>
          <p:nvPr/>
        </p:nvSpPr>
        <p:spPr>
          <a:xfrm>
            <a:off x="1675805" y="3036573"/>
            <a:ext cx="1170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5BC2-A594-4DD5-9356-FDA404A707CF}"/>
              </a:ext>
            </a:extLst>
          </p:cNvPr>
          <p:cNvSpPr txBox="1"/>
          <p:nvPr/>
        </p:nvSpPr>
        <p:spPr>
          <a:xfrm>
            <a:off x="571113" y="2707005"/>
            <a:ext cx="341530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623F00-C348-4FAC-87AF-1B132A94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7" y="612640"/>
            <a:ext cx="1179381" cy="11612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4E67CB-9D85-421A-83BF-6B3526362CD1}"/>
              </a:ext>
            </a:extLst>
          </p:cNvPr>
          <p:cNvSpPr txBox="1"/>
          <p:nvPr/>
        </p:nvSpPr>
        <p:spPr>
          <a:xfrm>
            <a:off x="613171" y="3429000"/>
            <a:ext cx="414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un projet</a:t>
            </a:r>
          </a:p>
          <a:p>
            <a:r>
              <a:rPr lang="fr-FR" dirty="0"/>
              <a:t>Faire effectuer « tel » déplacement … en utilisant « tant » de blocs </a:t>
            </a:r>
          </a:p>
        </p:txBody>
      </p:sp>
    </p:spTree>
    <p:extLst>
      <p:ext uri="{BB962C8B-B14F-4D97-AF65-F5344CB8AC3E}">
        <p14:creationId xmlns:p14="http://schemas.microsoft.com/office/powerpoint/2010/main" val="25949344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190" y="2023483"/>
            <a:ext cx="1089422" cy="1089422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Défitables"/>
          <p:cNvSpPr txBox="1"/>
          <p:nvPr/>
        </p:nvSpPr>
        <p:spPr>
          <a:xfrm>
            <a:off x="2007626" y="2343429"/>
            <a:ext cx="155072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Défitables</a:t>
            </a:r>
            <a:endParaRPr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62" y="3326264"/>
            <a:ext cx="964406" cy="949189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Duolingo"/>
          <p:cNvSpPr txBox="1"/>
          <p:nvPr/>
        </p:nvSpPr>
        <p:spPr>
          <a:xfrm>
            <a:off x="1979150" y="3562467"/>
            <a:ext cx="227707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Duolingo</a:t>
            </a:r>
          </a:p>
        </p:txBody>
      </p:sp>
      <p:pic>
        <p:nvPicPr>
          <p:cNvPr id="43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4985" y="2568194"/>
            <a:ext cx="5060729" cy="3759399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Garage Band"/>
          <p:cNvSpPr txBox="1"/>
          <p:nvPr/>
        </p:nvSpPr>
        <p:spPr>
          <a:xfrm>
            <a:off x="1931723" y="4825172"/>
            <a:ext cx="209847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Garage Band</a:t>
            </a:r>
          </a:p>
        </p:txBody>
      </p:sp>
      <p:pic>
        <p:nvPicPr>
          <p:cNvPr id="43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248" y="4670805"/>
            <a:ext cx="1062633" cy="1062633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Text"/>
          <p:cNvSpPr txBox="1"/>
          <p:nvPr/>
        </p:nvSpPr>
        <p:spPr>
          <a:xfrm>
            <a:off x="6096000" y="3295534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434" name="Text"/>
          <p:cNvSpPr txBox="1"/>
          <p:nvPr/>
        </p:nvSpPr>
        <p:spPr>
          <a:xfrm>
            <a:off x="6363891" y="356342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435" name="POUR ALLER PLUS LOIN"/>
          <p:cNvSpPr txBox="1">
            <a:spLocks noGrp="1"/>
          </p:cNvSpPr>
          <p:nvPr>
            <p:ph type="title" idx="4294967295"/>
          </p:nvPr>
        </p:nvSpPr>
        <p:spPr>
          <a:xfrm>
            <a:off x="4318727" y="571764"/>
            <a:ext cx="3626746" cy="687587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fr-FR" sz="3000" dirty="0"/>
              <a:t>D’autres idées …</a:t>
            </a:r>
            <a:endParaRPr sz="3000" dirty="0"/>
          </a:p>
        </p:txBody>
      </p:sp>
      <p:sp>
        <p:nvSpPr>
          <p:cNvPr id="436" name="MATHS"/>
          <p:cNvSpPr/>
          <p:nvPr/>
        </p:nvSpPr>
        <p:spPr>
          <a:xfrm>
            <a:off x="3798314" y="2059202"/>
            <a:ext cx="1089422" cy="1017984"/>
          </a:xfrm>
          <a:prstGeom prst="ellipse">
            <a:avLst/>
          </a:prstGeom>
          <a:blipFill>
            <a:blip r:embed="rId6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MATHS</a:t>
            </a:r>
          </a:p>
        </p:txBody>
      </p:sp>
      <p:sp>
        <p:nvSpPr>
          <p:cNvPr id="437" name="LANGUES VIVANTES"/>
          <p:cNvSpPr/>
          <p:nvPr/>
        </p:nvSpPr>
        <p:spPr>
          <a:xfrm>
            <a:off x="3702892" y="3222684"/>
            <a:ext cx="1196261" cy="1017984"/>
          </a:xfrm>
          <a:prstGeom prst="ellipse">
            <a:avLst/>
          </a:prstGeom>
          <a:blipFill>
            <a:blip r:embed="rId6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400" dirty="0"/>
              <a:t>LANGUES</a:t>
            </a:r>
            <a:r>
              <a:rPr sz="1687" dirty="0"/>
              <a:t> </a:t>
            </a:r>
            <a:r>
              <a:rPr sz="1400" dirty="0"/>
              <a:t>VIVANTES</a:t>
            </a:r>
            <a:endParaRPr sz="1687" dirty="0"/>
          </a:p>
        </p:txBody>
      </p:sp>
      <p:sp>
        <p:nvSpPr>
          <p:cNvPr id="439" name="EDUCATION MUSICALE"/>
          <p:cNvSpPr/>
          <p:nvPr/>
        </p:nvSpPr>
        <p:spPr>
          <a:xfrm>
            <a:off x="3811709" y="4536016"/>
            <a:ext cx="1062633" cy="1062633"/>
          </a:xfrm>
          <a:prstGeom prst="ellipse">
            <a:avLst/>
          </a:prstGeom>
          <a:blipFill>
            <a:blip r:embed="rId6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EDUCATION MUSICALE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DD552868-2D37-4E0A-A2DD-DB3DC49190D6}"/>
              </a:ext>
            </a:extLst>
          </p:cNvPr>
          <p:cNvSpPr/>
          <p:nvPr/>
        </p:nvSpPr>
        <p:spPr>
          <a:xfrm rot="1357587">
            <a:off x="4783774" y="2555687"/>
            <a:ext cx="2093366" cy="680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C, EPS, Technologie…"/>
          <p:cNvSpPr txBox="1"/>
          <p:nvPr/>
        </p:nvSpPr>
        <p:spPr>
          <a:xfrm>
            <a:off x="6631781" y="2759273"/>
            <a:ext cx="3883612" cy="254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P</a:t>
            </a:r>
            <a:r>
              <a:rPr lang="fr-FR" sz="1600" dirty="0" err="1"/>
              <a:t>hysique</a:t>
            </a:r>
            <a:r>
              <a:rPr sz="1600" dirty="0"/>
              <a:t>, EPS, </a:t>
            </a:r>
            <a:r>
              <a:rPr sz="1600" dirty="0" err="1"/>
              <a:t>Technologie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lang="fr-FR" sz="1600" dirty="0"/>
              <a:t>E</a:t>
            </a:r>
            <a:r>
              <a:rPr sz="1600" dirty="0" err="1"/>
              <a:t>tudier</a:t>
            </a:r>
            <a:r>
              <a:rPr sz="1600" dirty="0"/>
              <a:t> et </a:t>
            </a:r>
            <a:r>
              <a:rPr sz="1600" dirty="0" err="1"/>
              <a:t>décomposer</a:t>
            </a:r>
            <a:r>
              <a:rPr sz="1600" dirty="0"/>
              <a:t> un </a:t>
            </a:r>
            <a:r>
              <a:rPr sz="1600" dirty="0" err="1"/>
              <a:t>mouvement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 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groupe</a:t>
            </a:r>
            <a:endParaRPr sz="1600" dirty="0"/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</a:t>
            </a:r>
            <a:r>
              <a:rPr sz="1600" dirty="0" err="1"/>
              <a:t>enregistrement</a:t>
            </a:r>
            <a:r>
              <a:rPr sz="1600" dirty="0"/>
              <a:t> format photo</a:t>
            </a:r>
          </a:p>
          <a:p>
            <a:pPr marL="285740" indent="-285740">
              <a:spcBef>
                <a:spcPts val="1266"/>
              </a:spcBef>
              <a:buClr>
                <a:schemeClr val="accent1"/>
              </a:buClr>
              <a:buSzPct val="75000"/>
              <a:buFont typeface="Zapf Dingbats"/>
              <a:buChar char="➤"/>
              <a:defRPr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273" name="Motion Shot"/>
          <p:cNvSpPr txBox="1"/>
          <p:nvPr/>
        </p:nvSpPr>
        <p:spPr>
          <a:xfrm>
            <a:off x="1850834" y="675845"/>
            <a:ext cx="2544107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Motion Shot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Cliché mouvement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4" name="Réaliser une chronophotographie"/>
          <p:cNvSpPr txBox="1">
            <a:spLocks noGrp="1"/>
          </p:cNvSpPr>
          <p:nvPr>
            <p:ph type="title"/>
          </p:nvPr>
        </p:nvSpPr>
        <p:spPr>
          <a:xfrm>
            <a:off x="6076574" y="981995"/>
            <a:ext cx="4648105" cy="643858"/>
          </a:xfrm>
          <a:prstGeom prst="rect">
            <a:avLst/>
          </a:prstGeom>
        </p:spPr>
        <p:txBody>
          <a:bodyPr>
            <a:noAutofit/>
          </a:bodyPr>
          <a:lstStyle>
            <a:lvl1pPr defTabSz="391414">
              <a:spcBef>
                <a:spcPts val="1500"/>
              </a:spcBef>
              <a:defRPr sz="3484"/>
            </a:lvl1pPr>
          </a:lstStyle>
          <a:p>
            <a:r>
              <a:rPr lang="fr-FR" sz="3100" dirty="0" err="1"/>
              <a:t>Chronophotographier</a:t>
            </a:r>
            <a:endParaRPr sz="3100" dirty="0"/>
          </a:p>
        </p:txBody>
      </p:sp>
      <p:sp>
        <p:nvSpPr>
          <p:cNvPr id="275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76" name="Tutoriel vidéo"/>
          <p:cNvSpPr txBox="1"/>
          <p:nvPr/>
        </p:nvSpPr>
        <p:spPr>
          <a:xfrm>
            <a:off x="10311788" y="5897384"/>
            <a:ext cx="1573751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Tutoriel</a:t>
            </a:r>
            <a:r>
              <a:rPr sz="1687" dirty="0"/>
              <a:t> </a:t>
            </a:r>
            <a:r>
              <a:rPr sz="1687" dirty="0" err="1"/>
              <a:t>vidéo</a:t>
            </a:r>
            <a:endParaRPr sz="1687" dirty="0"/>
          </a:p>
        </p:txBody>
      </p:sp>
      <p:sp>
        <p:nvSpPr>
          <p:cNvPr id="277" name="Text"/>
          <p:cNvSpPr txBox="1"/>
          <p:nvPr/>
        </p:nvSpPr>
        <p:spPr>
          <a:xfrm>
            <a:off x="-964406" y="2625807"/>
            <a:ext cx="11702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u="sng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266"/>
              <a:t> </a:t>
            </a:r>
          </a:p>
        </p:txBody>
      </p:sp>
      <p:pic>
        <p:nvPicPr>
          <p:cNvPr id="27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975" y="628858"/>
            <a:ext cx="1034689" cy="103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.png" descr="image.pn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2110" y="3539833"/>
            <a:ext cx="4275479" cy="2689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Mirage Make"/>
          <p:cNvSpPr txBox="1"/>
          <p:nvPr/>
        </p:nvSpPr>
        <p:spPr>
          <a:xfrm>
            <a:off x="1881187" y="601131"/>
            <a:ext cx="224581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Mirage Make </a:t>
            </a:r>
          </a:p>
        </p:txBody>
      </p:sp>
      <p:sp>
        <p:nvSpPr>
          <p:cNvPr id="361" name="REalite IRTUELLE"/>
          <p:cNvSpPr txBox="1">
            <a:spLocks noGrp="1"/>
          </p:cNvSpPr>
          <p:nvPr>
            <p:ph type="title"/>
          </p:nvPr>
        </p:nvSpPr>
        <p:spPr>
          <a:xfrm>
            <a:off x="6096000" y="936535"/>
            <a:ext cx="5060156" cy="508992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sz="3000" dirty="0"/>
              <a:t>R</a:t>
            </a:r>
            <a:r>
              <a:rPr lang="fr-FR" sz="3000" dirty="0"/>
              <a:t>é</a:t>
            </a:r>
            <a:r>
              <a:rPr sz="3000" dirty="0"/>
              <a:t>alit</a:t>
            </a:r>
            <a:r>
              <a:rPr lang="fr-FR" sz="3000" dirty="0"/>
              <a:t>é</a:t>
            </a:r>
            <a:r>
              <a:rPr sz="3000" dirty="0"/>
              <a:t> </a:t>
            </a:r>
            <a:r>
              <a:rPr lang="fr-FR" sz="3000" dirty="0"/>
              <a:t>virtuelle</a:t>
            </a:r>
            <a:endParaRPr sz="3000" dirty="0"/>
          </a:p>
        </p:txBody>
      </p:sp>
      <p:sp>
        <p:nvSpPr>
          <p:cNvPr id="362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363" name="Text"/>
          <p:cNvSpPr txBox="1"/>
          <p:nvPr/>
        </p:nvSpPr>
        <p:spPr>
          <a:xfrm>
            <a:off x="1881187" y="5901160"/>
            <a:ext cx="1242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 u="sng" spc="19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406"/>
              <a:t> </a:t>
            </a:r>
          </a:p>
        </p:txBody>
      </p:sp>
      <p:sp>
        <p:nvSpPr>
          <p:cNvPr id="364" name="mirage make edu">
            <a:hlinkClick r:id="rId2"/>
          </p:cNvPr>
          <p:cNvSpPr txBox="1"/>
          <p:nvPr/>
        </p:nvSpPr>
        <p:spPr>
          <a:xfrm>
            <a:off x="645878" y="2342567"/>
            <a:ext cx="1812727" cy="331758"/>
          </a:xfrm>
          <a:prstGeom prst="rect">
            <a:avLst/>
          </a:prstGeom>
          <a:blipFill>
            <a:blip r:embed="rId3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mirage make edu</a:t>
            </a:r>
          </a:p>
        </p:txBody>
      </p:sp>
      <p:pic>
        <p:nvPicPr>
          <p:cNvPr id="36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40826" y="1674564"/>
            <a:ext cx="3664041" cy="518343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escape game">
            <a:hlinkClick r:id="rId5"/>
          </p:cNvPr>
          <p:cNvSpPr txBox="1"/>
          <p:nvPr/>
        </p:nvSpPr>
        <p:spPr>
          <a:xfrm>
            <a:off x="4719192" y="2358060"/>
            <a:ext cx="1750219" cy="331758"/>
          </a:xfrm>
          <a:prstGeom prst="rect">
            <a:avLst/>
          </a:prstGeom>
          <a:blipFill>
            <a:blip r:embed="rId3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escape game</a:t>
            </a:r>
          </a:p>
        </p:txBody>
      </p:sp>
      <p:sp>
        <p:nvSpPr>
          <p:cNvPr id="367" name="production orale">
            <a:hlinkClick r:id="rId6"/>
          </p:cNvPr>
          <p:cNvSpPr txBox="1"/>
          <p:nvPr/>
        </p:nvSpPr>
        <p:spPr>
          <a:xfrm>
            <a:off x="2774155" y="2358060"/>
            <a:ext cx="1750219" cy="331758"/>
          </a:xfrm>
          <a:prstGeom prst="rect">
            <a:avLst/>
          </a:prstGeom>
          <a:blipFill>
            <a:blip r:embed="rId3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production orale</a:t>
            </a:r>
          </a:p>
        </p:txBody>
      </p:sp>
      <p:pic>
        <p:nvPicPr>
          <p:cNvPr id="36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999" y="3893426"/>
            <a:ext cx="4143375" cy="249138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Exemple technologie">
            <a:hlinkClick r:id="rId8"/>
          </p:cNvPr>
          <p:cNvSpPr txBox="1"/>
          <p:nvPr/>
        </p:nvSpPr>
        <p:spPr>
          <a:xfrm>
            <a:off x="1187133" y="3521263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Exemple technologie</a:t>
            </a:r>
          </a:p>
        </p:txBody>
      </p:sp>
      <p:sp>
        <p:nvSpPr>
          <p:cNvPr id="370" name="Voir l'intérieur d'un objet"/>
          <p:cNvSpPr txBox="1"/>
          <p:nvPr/>
        </p:nvSpPr>
        <p:spPr>
          <a:xfrm>
            <a:off x="2452687" y="6331628"/>
            <a:ext cx="194764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Voir l'intérieur d'un objet</a:t>
            </a:r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6895" y="571500"/>
            <a:ext cx="960476" cy="960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Mirage Make"/>
          <p:cNvSpPr txBox="1"/>
          <p:nvPr/>
        </p:nvSpPr>
        <p:spPr>
          <a:xfrm>
            <a:off x="1881187" y="619872"/>
            <a:ext cx="3204271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Mirage 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Molecular</a:t>
            </a:r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Geometrie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1" name="REalite IRTUELLE"/>
          <p:cNvSpPr txBox="1">
            <a:spLocks noGrp="1"/>
          </p:cNvSpPr>
          <p:nvPr>
            <p:ph type="title"/>
          </p:nvPr>
        </p:nvSpPr>
        <p:spPr>
          <a:xfrm>
            <a:off x="6096000" y="963716"/>
            <a:ext cx="3204271" cy="508992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sz="3000" dirty="0"/>
              <a:t>R</a:t>
            </a:r>
            <a:r>
              <a:rPr lang="fr-FR" sz="3000" dirty="0"/>
              <a:t>é</a:t>
            </a:r>
            <a:r>
              <a:rPr sz="3000" dirty="0"/>
              <a:t>alit</a:t>
            </a:r>
            <a:r>
              <a:rPr lang="fr-FR" sz="3000" dirty="0"/>
              <a:t>é</a:t>
            </a:r>
            <a:r>
              <a:rPr sz="3000" dirty="0"/>
              <a:t> </a:t>
            </a:r>
            <a:r>
              <a:rPr lang="fr-FR" sz="3000" dirty="0"/>
              <a:t>virtuelle</a:t>
            </a:r>
            <a:endParaRPr sz="3000" dirty="0"/>
          </a:p>
        </p:txBody>
      </p:sp>
      <p:sp>
        <p:nvSpPr>
          <p:cNvPr id="362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363" name="Text"/>
          <p:cNvSpPr txBox="1"/>
          <p:nvPr/>
        </p:nvSpPr>
        <p:spPr>
          <a:xfrm>
            <a:off x="1881187" y="5901160"/>
            <a:ext cx="1242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 u="sng" spc="19">
                <a:hlinkClick r:id="" action="ppaction://noaction"/>
              </a:defRPr>
            </a:lvl1pPr>
          </a:lstStyle>
          <a:p>
            <a:pPr>
              <a:defRPr u="none"/>
            </a:pPr>
            <a:r>
              <a:rPr sz="1406"/>
              <a:t> </a:t>
            </a:r>
          </a:p>
        </p:txBody>
      </p:sp>
      <p:sp>
        <p:nvSpPr>
          <p:cNvPr id="370" name="Voir l'intérieur d'un objet"/>
          <p:cNvSpPr txBox="1"/>
          <p:nvPr/>
        </p:nvSpPr>
        <p:spPr>
          <a:xfrm>
            <a:off x="2452687" y="6331628"/>
            <a:ext cx="194764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Voir l'intérieur d'un objet</a:t>
            </a:r>
          </a:p>
        </p:txBody>
      </p:sp>
      <p:pic>
        <p:nvPicPr>
          <p:cNvPr id="15" name="images.jpg" descr="images.jpg">
            <a:extLst>
              <a:ext uri="{FF2B5EF4-FFF2-40B4-BE49-F238E27FC236}">
                <a16:creationId xmlns:a16="http://schemas.microsoft.com/office/drawing/2014/main" id="{B84368F5-FCFD-4117-89CE-209CFF70E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879" y="559535"/>
            <a:ext cx="1059946" cy="1059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s.jpg" descr="images.jpg">
            <a:extLst>
              <a:ext uri="{FF2B5EF4-FFF2-40B4-BE49-F238E27FC236}">
                <a16:creationId xmlns:a16="http://schemas.microsoft.com/office/drawing/2014/main" id="{C461BC2B-3E8B-4525-9F12-7256CE27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436" y="4115846"/>
            <a:ext cx="2321719" cy="1754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s.jpg" descr="images.jpg">
            <a:extLst>
              <a:ext uri="{FF2B5EF4-FFF2-40B4-BE49-F238E27FC236}">
                <a16:creationId xmlns:a16="http://schemas.microsoft.com/office/drawing/2014/main" id="{CB9FDF69-3C41-4C3E-8156-1C022F98B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9386" y="4098248"/>
            <a:ext cx="2339717" cy="17547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727757-FD26-4830-B02D-5E11FE1F3C9A}"/>
              </a:ext>
            </a:extLst>
          </p:cNvPr>
          <p:cNvSpPr txBox="1"/>
          <p:nvPr/>
        </p:nvSpPr>
        <p:spPr>
          <a:xfrm>
            <a:off x="6632016" y="2703016"/>
            <a:ext cx="46579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chimie (transférable)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déterminer la composition des molécules à partir de modèles moléculaires en réalité augmentée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1 tablette / élève ou par 2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avantages : ergonomie / autonomie des élèves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limites : 12 molécules disponibles</a:t>
            </a:r>
          </a:p>
          <a:p>
            <a:endParaRPr lang="fr-FR" sz="2000" dirty="0"/>
          </a:p>
        </p:txBody>
      </p:sp>
      <p:sp>
        <p:nvSpPr>
          <p:cNvPr id="19" name="HG…">
            <a:extLst>
              <a:ext uri="{FF2B5EF4-FFF2-40B4-BE49-F238E27FC236}">
                <a16:creationId xmlns:a16="http://schemas.microsoft.com/office/drawing/2014/main" id="{8286A3F7-DF05-4517-9739-C2EB26C8201E}"/>
              </a:ext>
            </a:extLst>
          </p:cNvPr>
          <p:cNvSpPr/>
          <p:nvPr/>
        </p:nvSpPr>
        <p:spPr>
          <a:xfrm>
            <a:off x="2444245" y="2413692"/>
            <a:ext cx="982266" cy="1017984"/>
          </a:xfrm>
          <a:prstGeom prst="ellipse">
            <a:avLst/>
          </a:prstGeom>
          <a:blipFill>
            <a:blip r:embed="rId5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fr-FR" sz="1687" dirty="0"/>
              <a:t>chimie</a:t>
            </a:r>
            <a:endParaRPr sz="1687" dirty="0"/>
          </a:p>
        </p:txBody>
      </p:sp>
    </p:spTree>
    <p:extLst>
      <p:ext uri="{BB962C8B-B14F-4D97-AF65-F5344CB8AC3E}">
        <p14:creationId xmlns:p14="http://schemas.microsoft.com/office/powerpoint/2010/main" val="399490047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hercher - exploiter la classification périodique"/>
          <p:cNvSpPr txBox="1">
            <a:spLocks noGrp="1"/>
          </p:cNvSpPr>
          <p:nvPr>
            <p:ph type="title"/>
          </p:nvPr>
        </p:nvSpPr>
        <p:spPr>
          <a:xfrm>
            <a:off x="6096000" y="728267"/>
            <a:ext cx="5060156" cy="961407"/>
          </a:xfrm>
          <a:prstGeom prst="rect">
            <a:avLst/>
          </a:prstGeom>
        </p:spPr>
        <p:txBody>
          <a:bodyPr/>
          <a:lstStyle>
            <a:lvl1pPr defTabSz="257047">
              <a:spcBef>
                <a:spcPts val="1000"/>
              </a:spcBef>
              <a:defRPr sz="2288"/>
            </a:lvl1pPr>
          </a:lstStyle>
          <a:p>
            <a:r>
              <a:rPr sz="3000" dirty="0" err="1"/>
              <a:t>Rechercher</a:t>
            </a:r>
            <a:r>
              <a:rPr sz="3000" dirty="0"/>
              <a:t> - exploiter la classification </a:t>
            </a:r>
            <a:r>
              <a:rPr sz="3000" dirty="0" err="1"/>
              <a:t>périodique</a:t>
            </a:r>
            <a:r>
              <a:rPr sz="3000" dirty="0"/>
              <a:t> </a:t>
            </a:r>
          </a:p>
        </p:txBody>
      </p:sp>
      <p:sp>
        <p:nvSpPr>
          <p:cNvPr id="233" name="Chimie…"/>
          <p:cNvSpPr txBox="1">
            <a:spLocks noGrp="1"/>
          </p:cNvSpPr>
          <p:nvPr>
            <p:ph type="body" sz="half" idx="1"/>
          </p:nvPr>
        </p:nvSpPr>
        <p:spPr>
          <a:xfrm>
            <a:off x="6623385" y="3003392"/>
            <a:ext cx="4160487" cy="20423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1600" dirty="0"/>
              <a:t>E</a:t>
            </a:r>
            <a:r>
              <a:rPr sz="1600" dirty="0" err="1"/>
              <a:t>ffectuer</a:t>
            </a:r>
            <a:r>
              <a:rPr sz="1600" dirty="0"/>
              <a:t> des </a:t>
            </a:r>
            <a:r>
              <a:rPr sz="1600" dirty="0" err="1"/>
              <a:t>recherches</a:t>
            </a:r>
            <a:r>
              <a:rPr sz="1600" dirty="0"/>
              <a:t> </a:t>
            </a:r>
          </a:p>
          <a:p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 </a:t>
            </a:r>
            <a:r>
              <a:rPr sz="1600" dirty="0" err="1"/>
              <a:t>élève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par 2</a:t>
            </a:r>
          </a:p>
          <a:p>
            <a:r>
              <a:rPr lang="fr-FR" sz="1600" dirty="0"/>
              <a:t>A</a:t>
            </a:r>
            <a:r>
              <a:rPr sz="1600" dirty="0"/>
              <a:t>vantages : </a:t>
            </a:r>
            <a:r>
              <a:rPr sz="1600" dirty="0" err="1"/>
              <a:t>données</a:t>
            </a:r>
            <a:r>
              <a:rPr sz="1600" dirty="0"/>
              <a:t> </a:t>
            </a:r>
            <a:r>
              <a:rPr sz="1600" dirty="0" err="1"/>
              <a:t>ciblées</a:t>
            </a:r>
            <a:r>
              <a:rPr sz="1600" dirty="0"/>
              <a:t> / </a:t>
            </a:r>
            <a:r>
              <a:rPr sz="1600" dirty="0" err="1"/>
              <a:t>rythme</a:t>
            </a:r>
            <a:r>
              <a:rPr sz="1600" dirty="0"/>
              <a:t> </a:t>
            </a:r>
            <a:r>
              <a:rPr sz="1600" dirty="0" err="1"/>
              <a:t>personnalisé</a:t>
            </a:r>
            <a:r>
              <a:rPr sz="1600" dirty="0"/>
              <a:t> des </a:t>
            </a:r>
            <a:r>
              <a:rPr sz="1600" dirty="0" err="1"/>
              <a:t>élèves</a:t>
            </a:r>
            <a:endParaRPr sz="1600" dirty="0"/>
          </a:p>
          <a:p>
            <a:r>
              <a:rPr lang="fr-FR" sz="1600" dirty="0"/>
              <a:t>L</a:t>
            </a:r>
            <a:r>
              <a:rPr sz="1600" dirty="0" err="1"/>
              <a:t>imites</a:t>
            </a:r>
            <a:r>
              <a:rPr sz="1600" dirty="0"/>
              <a:t> : </a:t>
            </a:r>
            <a:r>
              <a:rPr sz="1600" dirty="0" err="1"/>
              <a:t>aucune</a:t>
            </a:r>
            <a:endParaRPr sz="1600" dirty="0"/>
          </a:p>
        </p:txBody>
      </p:sp>
      <p:pic>
        <p:nvPicPr>
          <p:cNvPr id="234" name="Sans titre.png" descr="Sans tit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523" y="508992"/>
            <a:ext cx="1183621" cy="118362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Merck PTE"/>
          <p:cNvSpPr txBox="1"/>
          <p:nvPr/>
        </p:nvSpPr>
        <p:spPr>
          <a:xfrm>
            <a:off x="1871794" y="636039"/>
            <a:ext cx="209847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Merck PTE</a:t>
            </a:r>
          </a:p>
        </p:txBody>
      </p:sp>
      <p:pic>
        <p:nvPicPr>
          <p:cNvPr id="236" name="Sans titre.png" descr="Sans tit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523" y="3392489"/>
            <a:ext cx="4691527" cy="2639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22C9A-E80A-4CC5-AF83-065F8861D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029" y="689811"/>
            <a:ext cx="8825658" cy="1271337"/>
          </a:xfrm>
        </p:spPr>
        <p:txBody>
          <a:bodyPr/>
          <a:lstStyle/>
          <a:p>
            <a:pPr algn="ctr"/>
            <a:r>
              <a:rPr lang="fr-FR" sz="3200" dirty="0"/>
              <a:t>Des tablettes </a:t>
            </a:r>
            <a:br>
              <a:rPr lang="fr-FR" sz="3200" dirty="0"/>
            </a:br>
            <a:r>
              <a:rPr lang="fr-FR" sz="3200" dirty="0"/>
              <a:t>pour produire et coopérer</a:t>
            </a:r>
            <a:endParaRPr lang="fr-FR" sz="60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2248C0-F1C7-4EE5-921A-DC24A3A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018094"/>
            <a:ext cx="8825658" cy="244427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EXPORTER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PARTAGER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PUBLIER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9F471F-1F31-448B-A48C-B27F263E57A1}"/>
              </a:ext>
            </a:extLst>
          </p:cNvPr>
          <p:cNvSpPr txBox="1"/>
          <p:nvPr/>
        </p:nvSpPr>
        <p:spPr>
          <a:xfrm>
            <a:off x="939637" y="2503693"/>
            <a:ext cx="550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Réfléchir à comment :</a:t>
            </a:r>
          </a:p>
        </p:txBody>
      </p:sp>
    </p:spTree>
    <p:extLst>
      <p:ext uri="{BB962C8B-B14F-4D97-AF65-F5344CB8AC3E}">
        <p14:creationId xmlns:p14="http://schemas.microsoft.com/office/powerpoint/2010/main" val="141760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A2248C0-F1C7-4EE5-921A-DC24A3A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575" y="5372288"/>
            <a:ext cx="8870849" cy="58202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Rubrique dans l’ENT 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Départemental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9CD6CA88-730D-4795-8344-9F9834FF7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4" y="1143000"/>
            <a:ext cx="8870848" cy="3429006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7DDA7B3-34FF-445C-83F2-981FA710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94" y="1307592"/>
            <a:ext cx="1875392" cy="3099822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5B8815F-B3DA-49F6-8E2B-615A139A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072" y="1619634"/>
            <a:ext cx="2743200" cy="2475738"/>
          </a:xfrm>
          <a:prstGeom prst="rect">
            <a:avLst/>
          </a:prstGeom>
          <a:ln w="15875">
            <a:noFill/>
          </a:ln>
          <a:effectLst/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D0EA516-3861-48E1-B528-CFAA703C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908" y="2023110"/>
            <a:ext cx="2743200" cy="1405890"/>
          </a:xfrm>
          <a:prstGeom prst="rect">
            <a:avLst/>
          </a:prstGeom>
          <a:ln w="1587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16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EXPORTER…"/>
          <p:cNvSpPr txBox="1"/>
          <p:nvPr/>
        </p:nvSpPr>
        <p:spPr>
          <a:xfrm>
            <a:off x="1745687" y="1100668"/>
            <a:ext cx="870062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b">
            <a:normAutofit/>
          </a:bodyPr>
          <a:lstStyle/>
          <a:p>
            <a:pPr algn="ctr">
              <a:lnSpc>
                <a:spcPct val="80000"/>
              </a:lnSpc>
              <a:defRPr sz="12100" i="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lang="fr-FR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Bilan journée</a:t>
            </a:r>
            <a:endParaRPr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99E64-BA1C-4B89-B022-6D706313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958919"/>
            <a:ext cx="8761413" cy="706964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Liste de diffusion – 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F3DD8-5C3C-4E53-B63E-819AAD2B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675689"/>
            <a:ext cx="8825659" cy="3416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Tablette.colleges65@ac-toulouse.fr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Pour être inscrit ou se désinscrire, demander à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Evelyne.Fallet@ac-toulouse.fr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Penser à préciser quelle adresse électronique et rappeler vos nom et prénom</a:t>
            </a:r>
          </a:p>
        </p:txBody>
      </p:sp>
    </p:spTree>
    <p:extLst>
      <p:ext uri="{BB962C8B-B14F-4D97-AF65-F5344CB8AC3E}">
        <p14:creationId xmlns:p14="http://schemas.microsoft.com/office/powerpoint/2010/main" val="145448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OUR D'EXPERIENCES ET FORMULAIRE"/>
          <p:cNvSpPr txBox="1">
            <a:spLocks noGrp="1"/>
          </p:cNvSpPr>
          <p:nvPr>
            <p:ph type="title"/>
          </p:nvPr>
        </p:nvSpPr>
        <p:spPr>
          <a:xfrm>
            <a:off x="1715293" y="916010"/>
            <a:ext cx="8761413" cy="706964"/>
          </a:xfrm>
          <a:prstGeom prst="rect">
            <a:avLst/>
          </a:prstGeom>
          <a:noFill/>
        </p:spPr>
        <p:txBody>
          <a:bodyPr/>
          <a:lstStyle>
            <a:lvl1pPr algn="ctr">
              <a:spcBef>
                <a:spcPts val="0"/>
              </a:spcBef>
              <a:defRPr sz="2400" cap="none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RETOUR D'EXPERIENCES</a:t>
            </a:r>
          </a:p>
        </p:txBody>
      </p:sp>
      <p:pic>
        <p:nvPicPr>
          <p:cNvPr id="16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100" y="612717"/>
            <a:ext cx="1010258" cy="101025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Applications connues ou utilisées"/>
          <p:cNvSpPr txBox="1"/>
          <p:nvPr/>
        </p:nvSpPr>
        <p:spPr>
          <a:xfrm>
            <a:off x="953730" y="2384536"/>
            <a:ext cx="2984023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Applications connues ou utilisées</a:t>
            </a:r>
          </a:p>
        </p:txBody>
      </p:sp>
      <p:sp>
        <p:nvSpPr>
          <p:cNvPr id="165" name="Applications besoins en formation"/>
          <p:cNvSpPr txBox="1"/>
          <p:nvPr/>
        </p:nvSpPr>
        <p:spPr>
          <a:xfrm>
            <a:off x="953730" y="4422813"/>
            <a:ext cx="3064238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Applications besoins en formation</a:t>
            </a:r>
          </a:p>
        </p:txBody>
      </p:sp>
      <p:sp>
        <p:nvSpPr>
          <p:cNvPr id="166" name="Freins et difficultés rencontrées"/>
          <p:cNvSpPr txBox="1"/>
          <p:nvPr/>
        </p:nvSpPr>
        <p:spPr>
          <a:xfrm>
            <a:off x="7835588" y="2085729"/>
            <a:ext cx="2840330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Freins</a:t>
            </a:r>
            <a:r>
              <a:rPr sz="1687" dirty="0"/>
              <a:t> et </a:t>
            </a:r>
            <a:r>
              <a:rPr sz="1687" dirty="0" err="1"/>
              <a:t>difficultés</a:t>
            </a:r>
            <a:r>
              <a:rPr sz="1687" dirty="0"/>
              <a:t> </a:t>
            </a:r>
            <a:r>
              <a:rPr sz="1687" dirty="0" err="1"/>
              <a:t>rencontrées</a:t>
            </a:r>
            <a:endParaRPr sz="1687" dirty="0"/>
          </a:p>
        </p:txBody>
      </p:sp>
      <p:sp>
        <p:nvSpPr>
          <p:cNvPr id="167" name="Padlet - Learning apps - framindmap…"/>
          <p:cNvSpPr txBox="1"/>
          <p:nvPr/>
        </p:nvSpPr>
        <p:spPr>
          <a:xfrm>
            <a:off x="1800820" y="2837172"/>
            <a:ext cx="3223617" cy="148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i="0" spc="0"/>
            </a:pPr>
            <a:r>
              <a:rPr sz="1406"/>
              <a:t>Padlet - </a:t>
            </a:r>
            <a:r>
              <a:rPr sz="1406" b="1"/>
              <a:t>Learning apps</a:t>
            </a:r>
            <a:r>
              <a:rPr sz="1406"/>
              <a:t> - framindmap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/>
              <a:t>Plickers - </a:t>
            </a:r>
            <a:r>
              <a:rPr sz="1406" b="1"/>
              <a:t>Evertoon</a:t>
            </a:r>
            <a:r>
              <a:rPr sz="1406"/>
              <a:t> - En classe - </a:t>
            </a:r>
            <a:r>
              <a:rPr sz="1406" b="1"/>
              <a:t>Pages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/>
              <a:t>Appareil photo/vidéo - </a:t>
            </a:r>
            <a:r>
              <a:rPr sz="1406" b="1"/>
              <a:t>Imovie</a:t>
            </a:r>
          </a:p>
        </p:txBody>
      </p:sp>
      <p:sp>
        <p:nvSpPr>
          <p:cNvPr id="168" name="En classe - Pour l'école…"/>
          <p:cNvSpPr txBox="1"/>
          <p:nvPr/>
        </p:nvSpPr>
        <p:spPr>
          <a:xfrm>
            <a:off x="1800820" y="4897954"/>
            <a:ext cx="3455789" cy="143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b="1" i="0" spc="0"/>
            </a:pPr>
            <a:r>
              <a:rPr sz="1406"/>
              <a:t>En classe - Pour l'école</a:t>
            </a:r>
          </a:p>
          <a:p>
            <a:pPr>
              <a:spcBef>
                <a:spcPts val="1266"/>
              </a:spcBef>
              <a:defRPr sz="2000" b="1" i="0" spc="0"/>
            </a:pPr>
            <a:r>
              <a:rPr sz="1406"/>
              <a:t>Inspiration Map - Photospeak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b="1"/>
              <a:t>Socrative</a:t>
            </a:r>
            <a:r>
              <a:rPr sz="1406"/>
              <a:t> - </a:t>
            </a:r>
            <a:r>
              <a:rPr sz="1406" b="1"/>
              <a:t>Keynote - Evertoon</a:t>
            </a:r>
          </a:p>
          <a:p>
            <a:pPr>
              <a:spcBef>
                <a:spcPts val="1266"/>
              </a:spcBef>
              <a:defRPr sz="2000" i="0" spc="0"/>
            </a:pPr>
            <a:r>
              <a:rPr sz="1406" b="1"/>
              <a:t>Bam Vidéo Delay - Idocéo - Défi tables</a:t>
            </a:r>
          </a:p>
        </p:txBody>
      </p:sp>
      <p:sp>
        <p:nvSpPr>
          <p:cNvPr id="169" name="Logistique trop lourde…"/>
          <p:cNvSpPr txBox="1"/>
          <p:nvPr/>
        </p:nvSpPr>
        <p:spPr>
          <a:xfrm>
            <a:off x="8365740" y="2511097"/>
            <a:ext cx="2196703" cy="671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spcBef>
                <a:spcPts val="1266"/>
              </a:spcBef>
              <a:defRPr sz="2000" b="1" i="0" spc="0"/>
            </a:pPr>
            <a:r>
              <a:rPr sz="1406" dirty="0" err="1"/>
              <a:t>Logistique</a:t>
            </a:r>
            <a:r>
              <a:rPr sz="1406" dirty="0"/>
              <a:t> trop </a:t>
            </a:r>
            <a:r>
              <a:rPr sz="1406" dirty="0" err="1"/>
              <a:t>lourde</a:t>
            </a:r>
            <a:endParaRPr sz="1406" dirty="0"/>
          </a:p>
          <a:p>
            <a:pPr>
              <a:spcBef>
                <a:spcPts val="1266"/>
              </a:spcBef>
              <a:defRPr sz="2000" i="0" spc="0"/>
            </a:pPr>
            <a:r>
              <a:rPr sz="1406" dirty="0"/>
              <a:t>Ne se </a:t>
            </a:r>
            <a:r>
              <a:rPr sz="1406" dirty="0" err="1"/>
              <a:t>sen</a:t>
            </a:r>
            <a:r>
              <a:rPr lang="fr-FR" sz="1406" dirty="0"/>
              <a:t>t</a:t>
            </a:r>
            <a:r>
              <a:rPr sz="1406" dirty="0"/>
              <a:t> pas prêt(e)</a:t>
            </a:r>
          </a:p>
        </p:txBody>
      </p:sp>
      <p:sp>
        <p:nvSpPr>
          <p:cNvPr id="170" name="Ressources disciplinaires en ligne"/>
          <p:cNvSpPr txBox="1"/>
          <p:nvPr/>
        </p:nvSpPr>
        <p:spPr>
          <a:xfrm>
            <a:off x="6951049" y="3518310"/>
            <a:ext cx="4287221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>
                <a:solidFill>
                  <a:schemeClr val="bg1"/>
                </a:solidFill>
              </a:rPr>
              <a:t>Ressources</a:t>
            </a:r>
            <a:r>
              <a:rPr sz="1687" dirty="0">
                <a:solidFill>
                  <a:schemeClr val="bg1"/>
                </a:solidFill>
              </a:rPr>
              <a:t> </a:t>
            </a:r>
            <a:r>
              <a:rPr sz="1687" dirty="0" err="1">
                <a:solidFill>
                  <a:schemeClr val="bg1"/>
                </a:solidFill>
              </a:rPr>
              <a:t>disciplinaires</a:t>
            </a:r>
            <a:r>
              <a:rPr sz="1687" dirty="0">
                <a:solidFill>
                  <a:schemeClr val="bg1"/>
                </a:solidFill>
              </a:rPr>
              <a:t> </a:t>
            </a:r>
            <a:r>
              <a:rPr sz="1687" dirty="0" err="1">
                <a:solidFill>
                  <a:schemeClr val="bg1"/>
                </a:solidFill>
              </a:rPr>
              <a:t>en</a:t>
            </a:r>
            <a:r>
              <a:rPr sz="1687" dirty="0">
                <a:solidFill>
                  <a:schemeClr val="bg1"/>
                </a:solidFill>
              </a:rPr>
              <a:t> </a:t>
            </a:r>
            <a:r>
              <a:rPr sz="1687" dirty="0" err="1">
                <a:solidFill>
                  <a:schemeClr val="bg1"/>
                </a:solidFill>
              </a:rPr>
              <a:t>ligne</a:t>
            </a:r>
            <a:endParaRPr sz="1687" dirty="0">
              <a:solidFill>
                <a:schemeClr val="bg1"/>
              </a:solidFill>
            </a:endParaRPr>
          </a:p>
        </p:txBody>
      </p:sp>
      <p:sp>
        <p:nvSpPr>
          <p:cNvPr id="171" name="Anglais">
            <a:hlinkClick r:id="rId3"/>
          </p:cNvPr>
          <p:cNvSpPr txBox="1"/>
          <p:nvPr/>
        </p:nvSpPr>
        <p:spPr>
          <a:xfrm>
            <a:off x="7063449" y="4220801"/>
            <a:ext cx="702116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Anglais</a:t>
            </a:r>
            <a:endParaRPr sz="1687" dirty="0"/>
          </a:p>
        </p:txBody>
      </p:sp>
      <p:sp>
        <p:nvSpPr>
          <p:cNvPr id="172" name="Maths">
            <a:hlinkClick r:id="rId4"/>
          </p:cNvPr>
          <p:cNvSpPr txBox="1"/>
          <p:nvPr/>
        </p:nvSpPr>
        <p:spPr>
          <a:xfrm>
            <a:off x="6784910" y="5270839"/>
            <a:ext cx="629597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Maths</a:t>
            </a:r>
            <a:endParaRPr sz="1687" dirty="0"/>
          </a:p>
        </p:txBody>
      </p:sp>
      <p:sp>
        <p:nvSpPr>
          <p:cNvPr id="173" name="EPS">
            <a:hlinkClick r:id="rId5"/>
          </p:cNvPr>
          <p:cNvSpPr txBox="1"/>
          <p:nvPr/>
        </p:nvSpPr>
        <p:spPr>
          <a:xfrm>
            <a:off x="7219742" y="4791368"/>
            <a:ext cx="389530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EPS</a:t>
            </a:r>
          </a:p>
        </p:txBody>
      </p:sp>
      <p:sp>
        <p:nvSpPr>
          <p:cNvPr id="174" name="LV">
            <a:hlinkClick r:id="rId6"/>
          </p:cNvPr>
          <p:cNvSpPr txBox="1"/>
          <p:nvPr/>
        </p:nvSpPr>
        <p:spPr>
          <a:xfrm>
            <a:off x="8702051" y="4255165"/>
            <a:ext cx="399275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LV</a:t>
            </a:r>
          </a:p>
        </p:txBody>
      </p:sp>
      <p:sp>
        <p:nvSpPr>
          <p:cNvPr id="175" name="HG">
            <a:hlinkClick r:id="rId7"/>
          </p:cNvPr>
          <p:cNvSpPr txBox="1"/>
          <p:nvPr/>
        </p:nvSpPr>
        <p:spPr>
          <a:xfrm>
            <a:off x="9512710" y="4120024"/>
            <a:ext cx="462490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HG</a:t>
            </a:r>
          </a:p>
        </p:txBody>
      </p:sp>
      <p:sp>
        <p:nvSpPr>
          <p:cNvPr id="176" name="Les outils tice">
            <a:hlinkClick r:id="rId8"/>
          </p:cNvPr>
          <p:cNvSpPr txBox="1"/>
          <p:nvPr/>
        </p:nvSpPr>
        <p:spPr>
          <a:xfrm>
            <a:off x="6951049" y="5899182"/>
            <a:ext cx="1259961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Les outils tice</a:t>
            </a:r>
          </a:p>
        </p:txBody>
      </p:sp>
      <p:sp>
        <p:nvSpPr>
          <p:cNvPr id="177" name="Scratch 3 en ligne">
            <a:hlinkClick r:id="rId9"/>
          </p:cNvPr>
          <p:cNvSpPr txBox="1"/>
          <p:nvPr/>
        </p:nvSpPr>
        <p:spPr>
          <a:xfrm>
            <a:off x="8410648" y="5192964"/>
            <a:ext cx="1662892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Scratch 3 en ligne </a:t>
            </a:r>
          </a:p>
        </p:txBody>
      </p:sp>
      <p:sp>
        <p:nvSpPr>
          <p:cNvPr id="178" name="ipad en classe">
            <a:hlinkClick r:id="rId10"/>
          </p:cNvPr>
          <p:cNvSpPr txBox="1"/>
          <p:nvPr/>
        </p:nvSpPr>
        <p:spPr>
          <a:xfrm>
            <a:off x="8490039" y="5883278"/>
            <a:ext cx="1296831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ipad en classe</a:t>
            </a:r>
          </a:p>
        </p:txBody>
      </p:sp>
      <p:sp>
        <p:nvSpPr>
          <p:cNvPr id="179" name="Techno">
            <a:hlinkClick r:id="rId11"/>
          </p:cNvPr>
          <p:cNvSpPr txBox="1"/>
          <p:nvPr/>
        </p:nvSpPr>
        <p:spPr>
          <a:xfrm>
            <a:off x="10269866" y="4798086"/>
            <a:ext cx="698910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Techno</a:t>
            </a:r>
          </a:p>
        </p:txBody>
      </p:sp>
      <p:sp>
        <p:nvSpPr>
          <p:cNvPr id="180" name="Lettres">
            <a:hlinkClick r:id="rId12"/>
          </p:cNvPr>
          <p:cNvSpPr txBox="1"/>
          <p:nvPr/>
        </p:nvSpPr>
        <p:spPr>
          <a:xfrm>
            <a:off x="10562443" y="4220801"/>
            <a:ext cx="675827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Lettres</a:t>
            </a:r>
            <a:endParaRPr sz="1687" dirty="0"/>
          </a:p>
        </p:txBody>
      </p:sp>
      <p:sp>
        <p:nvSpPr>
          <p:cNvPr id="181" name="SVT">
            <a:hlinkClick r:id="rId13"/>
          </p:cNvPr>
          <p:cNvSpPr txBox="1"/>
          <p:nvPr/>
        </p:nvSpPr>
        <p:spPr>
          <a:xfrm>
            <a:off x="8011372" y="4606789"/>
            <a:ext cx="399276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SVT</a:t>
            </a:r>
          </a:p>
        </p:txBody>
      </p:sp>
      <p:sp>
        <p:nvSpPr>
          <p:cNvPr id="182" name="Réalité augmentée">
            <a:hlinkClick r:id="rId14"/>
          </p:cNvPr>
          <p:cNvSpPr txBox="1"/>
          <p:nvPr/>
        </p:nvSpPr>
        <p:spPr>
          <a:xfrm>
            <a:off x="10281333" y="5603492"/>
            <a:ext cx="1374886" cy="59138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Réalité</a:t>
            </a:r>
            <a:r>
              <a:rPr sz="1687" dirty="0"/>
              <a:t> </a:t>
            </a:r>
            <a:r>
              <a:rPr sz="1687" dirty="0" err="1"/>
              <a:t>augmentée</a:t>
            </a:r>
            <a:endParaRPr sz="1687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22C9A-E80A-4CC5-AF83-065F8861D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638827"/>
            <a:ext cx="8825658" cy="1322321"/>
          </a:xfrm>
        </p:spPr>
        <p:txBody>
          <a:bodyPr/>
          <a:lstStyle/>
          <a:p>
            <a:pPr algn="ctr"/>
            <a:r>
              <a:rPr lang="fr-FR" sz="4000" dirty="0"/>
              <a:t>Des tablettes </a:t>
            </a:r>
            <a:br>
              <a:rPr lang="fr-FR" sz="4000" dirty="0"/>
            </a:br>
            <a:r>
              <a:rPr lang="fr-FR" sz="4000" dirty="0"/>
              <a:t>pour produire et coopérer</a:t>
            </a:r>
            <a:endParaRPr lang="fr-FR" sz="6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2248C0-F1C7-4EE5-921A-DC24A3ADD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2720394"/>
            <a:ext cx="8825658" cy="2176459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applications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avec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exemples d’usages</a:t>
            </a:r>
          </a:p>
        </p:txBody>
      </p:sp>
    </p:spTree>
    <p:extLst>
      <p:ext uri="{BB962C8B-B14F-4D97-AF65-F5344CB8AC3E}">
        <p14:creationId xmlns:p14="http://schemas.microsoft.com/office/powerpoint/2010/main" val="4899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PS, Sciences, Maths…"/>
          <p:cNvSpPr txBox="1"/>
          <p:nvPr/>
        </p:nvSpPr>
        <p:spPr>
          <a:xfrm>
            <a:off x="6096000" y="2754244"/>
            <a:ext cx="4970233" cy="242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EPS, Sciences, </a:t>
            </a:r>
            <a:r>
              <a:rPr sz="1600" dirty="0" err="1"/>
              <a:t>Maths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Faire des </a:t>
            </a:r>
            <a:r>
              <a:rPr sz="1600" dirty="0" err="1"/>
              <a:t>calculs</a:t>
            </a:r>
            <a:r>
              <a:rPr sz="1600" dirty="0"/>
              <a:t>, </a:t>
            </a:r>
            <a:r>
              <a:rPr sz="1600" dirty="0" err="1"/>
              <a:t>Récolter</a:t>
            </a:r>
            <a:r>
              <a:rPr sz="1600" dirty="0"/>
              <a:t> des</a:t>
            </a:r>
            <a:r>
              <a:rPr lang="fr-FR" sz="1600" dirty="0"/>
              <a:t> </a:t>
            </a:r>
            <a:r>
              <a:rPr sz="1600" dirty="0"/>
              <a:t> </a:t>
            </a:r>
            <a:r>
              <a:rPr sz="1600" dirty="0" err="1"/>
              <a:t>données</a:t>
            </a:r>
            <a:r>
              <a:rPr sz="1600" dirty="0"/>
              <a:t> </a:t>
            </a:r>
            <a:r>
              <a:rPr sz="1600" dirty="0" err="1"/>
              <a:t>numérique</a:t>
            </a:r>
            <a:r>
              <a:rPr lang="fr-FR" sz="1600" dirty="0"/>
              <a:t>s</a:t>
            </a:r>
            <a:r>
              <a:rPr sz="1600" dirty="0"/>
              <a:t>, </a:t>
            </a:r>
            <a:r>
              <a:rPr sz="1600" dirty="0" err="1"/>
              <a:t>réaliser</a:t>
            </a:r>
            <a:r>
              <a:rPr sz="1600" dirty="0"/>
              <a:t> un </a:t>
            </a:r>
            <a:r>
              <a:rPr sz="1600" dirty="0" err="1"/>
              <a:t>graphique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groupe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 export .</a:t>
            </a:r>
            <a:r>
              <a:rPr sz="1600" dirty="0" err="1"/>
              <a:t>xls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limites</a:t>
            </a:r>
            <a:r>
              <a:rPr sz="1600" dirty="0"/>
              <a:t> : RAS</a:t>
            </a:r>
          </a:p>
        </p:txBody>
      </p:sp>
      <p:sp>
        <p:nvSpPr>
          <p:cNvPr id="231" name="Numbers"/>
          <p:cNvSpPr txBox="1"/>
          <p:nvPr/>
        </p:nvSpPr>
        <p:spPr>
          <a:xfrm>
            <a:off x="1872258" y="596400"/>
            <a:ext cx="13483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Numbers</a:t>
            </a:r>
          </a:p>
        </p:txBody>
      </p:sp>
      <p:sp>
        <p:nvSpPr>
          <p:cNvPr id="232" name="EXPLOITER UN TABLEUR"/>
          <p:cNvSpPr txBox="1">
            <a:spLocks noGrp="1"/>
          </p:cNvSpPr>
          <p:nvPr>
            <p:ph type="title"/>
          </p:nvPr>
        </p:nvSpPr>
        <p:spPr>
          <a:xfrm>
            <a:off x="6096000" y="976312"/>
            <a:ext cx="4700086" cy="508992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fr-FR" sz="3000" dirty="0"/>
              <a:t>Exploiter un tableur</a:t>
            </a:r>
            <a:endParaRPr sz="3000" dirty="0"/>
          </a:p>
        </p:txBody>
      </p:sp>
      <p:sp>
        <p:nvSpPr>
          <p:cNvPr id="233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34" name="EPS"/>
          <p:cNvSpPr/>
          <p:nvPr/>
        </p:nvSpPr>
        <p:spPr>
          <a:xfrm>
            <a:off x="4041888" y="3455789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EPS</a:t>
            </a:r>
          </a:p>
        </p:txBody>
      </p:sp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972" y="596400"/>
            <a:ext cx="1072241" cy="107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ng" descr="image.png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227" y="3312349"/>
            <a:ext cx="2750344" cy="206275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ournoi ATP EPS"/>
          <p:cNvSpPr txBox="1"/>
          <p:nvPr/>
        </p:nvSpPr>
        <p:spPr>
          <a:xfrm>
            <a:off x="898922" y="2801434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 err="1"/>
              <a:t>Tournoi</a:t>
            </a:r>
            <a:r>
              <a:rPr sz="1687" dirty="0"/>
              <a:t> ATP EPS</a:t>
            </a:r>
          </a:p>
        </p:txBody>
      </p:sp>
      <p:sp>
        <p:nvSpPr>
          <p:cNvPr id="238" name="Tutoriel PDF">
            <a:hlinkClick r:id="rId6"/>
          </p:cNvPr>
          <p:cNvSpPr txBox="1"/>
          <p:nvPr/>
        </p:nvSpPr>
        <p:spPr>
          <a:xfrm>
            <a:off x="9435139" y="6002141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Tutoriel PDF</a:t>
            </a:r>
          </a:p>
        </p:txBody>
      </p:sp>
      <p:sp>
        <p:nvSpPr>
          <p:cNvPr id="239" name="Publication et Partage"/>
          <p:cNvSpPr txBox="1"/>
          <p:nvPr/>
        </p:nvSpPr>
        <p:spPr>
          <a:xfrm>
            <a:off x="3974916" y="5628838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Publication et Partage</a:t>
            </a:r>
          </a:p>
        </p:txBody>
      </p:sp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15220" y="5997126"/>
            <a:ext cx="673545" cy="673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PS, Sciences, Maths…"/>
          <p:cNvSpPr txBox="1"/>
          <p:nvPr/>
        </p:nvSpPr>
        <p:spPr>
          <a:xfrm>
            <a:off x="6096000" y="2754244"/>
            <a:ext cx="4970233" cy="242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,,,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Faire </a:t>
            </a:r>
            <a:endParaRPr lang="fr-FR"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groupe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avantages</a:t>
            </a:r>
            <a:r>
              <a:rPr sz="1600" dirty="0"/>
              <a:t> : </a:t>
            </a:r>
            <a:r>
              <a:rPr sz="1600" dirty="0" err="1"/>
              <a:t>ergonomie</a:t>
            </a:r>
            <a:r>
              <a:rPr sz="1600" dirty="0"/>
              <a:t> /</a:t>
            </a:r>
          </a:p>
        </p:txBody>
      </p:sp>
      <p:sp>
        <p:nvSpPr>
          <p:cNvPr id="231" name="Numbers"/>
          <p:cNvSpPr txBox="1"/>
          <p:nvPr/>
        </p:nvSpPr>
        <p:spPr>
          <a:xfrm>
            <a:off x="1872258" y="596400"/>
            <a:ext cx="13483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Keynote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2" name="EXPLOITER UN TABLEUR"/>
          <p:cNvSpPr txBox="1">
            <a:spLocks noGrp="1"/>
          </p:cNvSpPr>
          <p:nvPr>
            <p:ph type="title"/>
          </p:nvPr>
        </p:nvSpPr>
        <p:spPr>
          <a:xfrm>
            <a:off x="6096000" y="976312"/>
            <a:ext cx="4700086" cy="508992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fr-FR" sz="3000" dirty="0"/>
              <a:t>Diaporama</a:t>
            </a:r>
            <a:endParaRPr sz="3000" dirty="0"/>
          </a:p>
        </p:txBody>
      </p:sp>
      <p:sp>
        <p:nvSpPr>
          <p:cNvPr id="233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34" name="EPS"/>
          <p:cNvSpPr/>
          <p:nvPr/>
        </p:nvSpPr>
        <p:spPr>
          <a:xfrm>
            <a:off x="4041888" y="3455789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 dirty="0"/>
              <a:t>EPS</a:t>
            </a:r>
          </a:p>
        </p:txBody>
      </p:sp>
      <p:sp>
        <p:nvSpPr>
          <p:cNvPr id="237" name="Tournoi ATP EPS"/>
          <p:cNvSpPr txBox="1"/>
          <p:nvPr/>
        </p:nvSpPr>
        <p:spPr>
          <a:xfrm>
            <a:off x="898922" y="2801434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238" name="Tutoriel PDF">
            <a:hlinkClick r:id="rId3"/>
          </p:cNvPr>
          <p:cNvSpPr txBox="1"/>
          <p:nvPr/>
        </p:nvSpPr>
        <p:spPr>
          <a:xfrm>
            <a:off x="9435139" y="6002141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239" name="Publication et Partage"/>
          <p:cNvSpPr txBox="1"/>
          <p:nvPr/>
        </p:nvSpPr>
        <p:spPr>
          <a:xfrm>
            <a:off x="3974916" y="5628838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Publication et Partage</a:t>
            </a:r>
          </a:p>
        </p:txBody>
      </p:sp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5220" y="5997126"/>
            <a:ext cx="673545" cy="67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00ABE9-934A-4146-8AC0-4B70A5CDD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7" y="539419"/>
            <a:ext cx="1109523" cy="12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774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PS, Sciences, Maths…"/>
          <p:cNvSpPr txBox="1"/>
          <p:nvPr/>
        </p:nvSpPr>
        <p:spPr>
          <a:xfrm>
            <a:off x="6096000" y="2754244"/>
            <a:ext cx="5771932" cy="242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 lnSpcReduction="10000"/>
          </a:bodyPr>
          <a:lstStyle/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endParaRPr lang="fr-FR"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Toutes disciplines</a:t>
            </a:r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Faire un compte-rendu de sorti illustré de texte, audio, vidéo …</a:t>
            </a:r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/>
              <a:t>1 </a:t>
            </a:r>
            <a:r>
              <a:rPr sz="1600" dirty="0" err="1"/>
              <a:t>tablette</a:t>
            </a:r>
            <a:r>
              <a:rPr sz="1600" dirty="0"/>
              <a:t> /</a:t>
            </a:r>
            <a:r>
              <a:rPr sz="1600" dirty="0" err="1"/>
              <a:t>groupe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élève</a:t>
            </a:r>
            <a:endParaRPr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sz="1600" dirty="0" err="1"/>
              <a:t>avantages</a:t>
            </a:r>
            <a:r>
              <a:rPr sz="1600" dirty="0"/>
              <a:t> :</a:t>
            </a:r>
            <a:r>
              <a:rPr lang="fr-FR" sz="1600" dirty="0"/>
              <a:t> enregistrement possible au format </a:t>
            </a:r>
            <a:r>
              <a:rPr lang="fr-FR" sz="1600" dirty="0" err="1"/>
              <a:t>epub</a:t>
            </a:r>
            <a:endParaRPr lang="fr-FR" sz="1600" dirty="0"/>
          </a:p>
          <a:p>
            <a:pPr marL="268595" indent="-268595" defTabSz="386106">
              <a:spcBef>
                <a:spcPts val="1125"/>
              </a:spcBef>
              <a:buClr>
                <a:schemeClr val="accent1"/>
              </a:buClr>
              <a:buSzPct val="75000"/>
              <a:buFont typeface="Zapf Dingbats"/>
              <a:buChar char="➤"/>
              <a:defRPr sz="2632" i="0" spc="0"/>
            </a:pPr>
            <a:r>
              <a:rPr lang="fr-FR" sz="1600" dirty="0"/>
              <a:t>Limites RAS</a:t>
            </a:r>
          </a:p>
        </p:txBody>
      </p:sp>
      <p:sp>
        <p:nvSpPr>
          <p:cNvPr id="231" name="Numbers"/>
          <p:cNvSpPr txBox="1"/>
          <p:nvPr/>
        </p:nvSpPr>
        <p:spPr>
          <a:xfrm>
            <a:off x="1849031" y="707448"/>
            <a:ext cx="275034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 i="0"/>
            </a:lvl1pPr>
          </a:lstStyle>
          <a:p>
            <a:r>
              <a:rPr lang="fr-F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Pages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2" name="EXPLOITER UN TABLEUR"/>
          <p:cNvSpPr txBox="1">
            <a:spLocks noGrp="1"/>
          </p:cNvSpPr>
          <p:nvPr>
            <p:ph type="title"/>
          </p:nvPr>
        </p:nvSpPr>
        <p:spPr>
          <a:xfrm>
            <a:off x="5024154" y="542196"/>
            <a:ext cx="5771932" cy="1385224"/>
          </a:xfrm>
          <a:prstGeom prst="rect">
            <a:avLst/>
          </a:prstGeom>
        </p:spPr>
        <p:txBody>
          <a:bodyPr>
            <a:noAutofit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fr-FR" sz="3000" dirty="0"/>
              <a:t>Traitement de texte</a:t>
            </a:r>
            <a:br>
              <a:rPr lang="fr-FR" sz="3000" dirty="0"/>
            </a:br>
            <a:r>
              <a:rPr lang="fr-FR" sz="3000" dirty="0"/>
              <a:t>Editeur de poster</a:t>
            </a:r>
            <a:br>
              <a:rPr lang="fr-FR" sz="3000" dirty="0"/>
            </a:br>
            <a:r>
              <a:rPr lang="fr-FR" sz="3000" dirty="0"/>
              <a:t>Création de livres enrichis</a:t>
            </a:r>
            <a:endParaRPr sz="3000" dirty="0"/>
          </a:p>
        </p:txBody>
      </p:sp>
      <p:sp>
        <p:nvSpPr>
          <p:cNvPr id="233" name="Text"/>
          <p:cNvSpPr txBox="1"/>
          <p:nvPr/>
        </p:nvSpPr>
        <p:spPr>
          <a:xfrm>
            <a:off x="6631781" y="3831315"/>
            <a:ext cx="7220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​</a:t>
            </a:r>
          </a:p>
        </p:txBody>
      </p:sp>
      <p:sp>
        <p:nvSpPr>
          <p:cNvPr id="234" name="EPS"/>
          <p:cNvSpPr/>
          <p:nvPr/>
        </p:nvSpPr>
        <p:spPr>
          <a:xfrm>
            <a:off x="4041888" y="3455789"/>
            <a:ext cx="982266" cy="1017984"/>
          </a:xfrm>
          <a:prstGeom prst="ellipse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237" name="Tournoi ATP EPS"/>
          <p:cNvSpPr txBox="1"/>
          <p:nvPr/>
        </p:nvSpPr>
        <p:spPr>
          <a:xfrm>
            <a:off x="898922" y="2671623"/>
            <a:ext cx="2321719" cy="59138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lang="fr-FR" sz="1687" dirty="0"/>
              <a:t>Sortie à la Ferme des cochons noirs</a:t>
            </a:r>
            <a:endParaRPr sz="1687" dirty="0"/>
          </a:p>
        </p:txBody>
      </p:sp>
      <p:sp>
        <p:nvSpPr>
          <p:cNvPr id="238" name="Tutoriel PDF">
            <a:hlinkClick r:id="rId3"/>
          </p:cNvPr>
          <p:cNvSpPr txBox="1"/>
          <p:nvPr/>
        </p:nvSpPr>
        <p:spPr>
          <a:xfrm>
            <a:off x="9435139" y="6002141"/>
            <a:ext cx="2321719" cy="3317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sz="1687" dirty="0"/>
          </a:p>
        </p:txBody>
      </p:sp>
      <p:sp>
        <p:nvSpPr>
          <p:cNvPr id="239" name="Publication et Partage"/>
          <p:cNvSpPr txBox="1"/>
          <p:nvPr/>
        </p:nvSpPr>
        <p:spPr>
          <a:xfrm>
            <a:off x="3974916" y="5628838"/>
            <a:ext cx="2098477" cy="331758"/>
          </a:xfrm>
          <a:prstGeom prst="rect">
            <a:avLst/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1687"/>
              <a:t>Publication et Partage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9FAC45-5A76-4911-AD42-106BC0329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38" y="542196"/>
            <a:ext cx="1087018" cy="12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696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1267</Words>
  <Application>Microsoft Office PowerPoint</Application>
  <PresentationFormat>Grand écran</PresentationFormat>
  <Paragraphs>327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Century Gothic</vt:lpstr>
      <vt:lpstr>DIN Alternate</vt:lpstr>
      <vt:lpstr>Helvetica</vt:lpstr>
      <vt:lpstr>Wingdings</vt:lpstr>
      <vt:lpstr>Wingdings 3</vt:lpstr>
      <vt:lpstr>Zapf Dingbats</vt:lpstr>
      <vt:lpstr>Salle d’ions</vt:lpstr>
      <vt:lpstr>Des tablettes pour produire et coopérer</vt:lpstr>
      <vt:lpstr>Des tablettes  pour produire et coopérer</vt:lpstr>
      <vt:lpstr>Présentation PowerPoint</vt:lpstr>
      <vt:lpstr>Liste de diffusion – discussion</vt:lpstr>
      <vt:lpstr>RETOUR D'EXPERIENCES</vt:lpstr>
      <vt:lpstr>Des tablettes  pour produire et coopérer</vt:lpstr>
      <vt:lpstr>Exploiter un tableur</vt:lpstr>
      <vt:lpstr>Diaporama</vt:lpstr>
      <vt:lpstr>Traitement de texte Editeur de poster Création de livres enrichis</vt:lpstr>
      <vt:lpstr>Organiser Repérer Produire une carte mentale</vt:lpstr>
      <vt:lpstr>Produire une carte mentale Organiser</vt:lpstr>
      <vt:lpstr>Présentation PowerPoint</vt:lpstr>
      <vt:lpstr>Tableau blanc collaboratif</vt:lpstr>
      <vt:lpstr>Faire parler un personnage historique</vt:lpstr>
      <vt:lpstr>Faire parler une photo</vt:lpstr>
      <vt:lpstr>Réaliser de petits films d’animation en 3D </vt:lpstr>
      <vt:lpstr>Faire une capsule vidéo à partir de photos</vt:lpstr>
      <vt:lpstr>Faire une capsule vidéo à partir de photos, en prenant une mini vidéo; Augmentée d’émojis, audio,… </vt:lpstr>
      <vt:lpstr>Enregistrer une narration</vt:lpstr>
      <vt:lpstr>Créer une image interactive</vt:lpstr>
      <vt:lpstr>Présentation PowerPoint</vt:lpstr>
      <vt:lpstr>EVALUER Former</vt:lpstr>
      <vt:lpstr>Programmer</vt:lpstr>
      <vt:lpstr>D’autres idées …</vt:lpstr>
      <vt:lpstr>Chronophotographier</vt:lpstr>
      <vt:lpstr>Réalité virtuelle</vt:lpstr>
      <vt:lpstr>Réalité virtuelle</vt:lpstr>
      <vt:lpstr>Rechercher - exploiter la classification périodique </vt:lpstr>
      <vt:lpstr>Des tablettes  pour produire et coopérer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TABLETTES  J2</dc:title>
  <dc:creator>Evelyne FALLET</dc:creator>
  <cp:lastModifiedBy>Evelyne FALLET</cp:lastModifiedBy>
  <cp:revision>88</cp:revision>
  <dcterms:created xsi:type="dcterms:W3CDTF">2019-02-13T19:31:10Z</dcterms:created>
  <dcterms:modified xsi:type="dcterms:W3CDTF">2019-05-28T20:24:00Z</dcterms:modified>
</cp:coreProperties>
</file>