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5143500" type="screen16x9"/>
  <p:notesSz cx="6858000" cy="9144000"/>
  <p:embeddedFontLs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Bad Script" charset="0"/>
      <p:regular r:id="rId53"/>
    </p:embeddedFont>
    <p:embeddedFont>
      <p:font typeface="Merriweather" charset="0"/>
      <p:regular r:id="rId54"/>
      <p:bold r:id="rId55"/>
      <p:italic r:id="rId56"/>
      <p:boldItalic r:id="rId57"/>
    </p:embeddedFont>
    <p:embeddedFont>
      <p:font typeface="Pangolin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5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nnaire-academie.fr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nnaire-academie.fr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pid38816/certification-des-competences-numeriqu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1d04a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6221d04a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3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b181cf50f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b181cf50f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b181cf50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b181cf50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b181cf50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b181cf50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5b78eea0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5b78eea0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chemeClr val="dk1"/>
                </a:solidFill>
              </a:rPr>
              <a:t>Plus-values 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>
                <a:solidFill>
                  <a:schemeClr val="dk1"/>
                </a:solidFill>
              </a:rPr>
              <a:t>Une entrée dans le texte qui varie par rapport à une approche classique (lecture-interprétation à partir des impressions personnelles)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>
                <a:solidFill>
                  <a:schemeClr val="dk1"/>
                </a:solidFill>
              </a:rPr>
              <a:t>Développe une approche qui s’appuie sur les mots de texte et qui incite les élèves à revenir au texte pour interpréter les mots en contexte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>
                <a:solidFill>
                  <a:schemeClr val="dk1"/>
                </a:solidFill>
              </a:rPr>
              <a:t>Favorise la prise de parole des élèves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chemeClr val="dk1"/>
                </a:solidFill>
              </a:rPr>
              <a:t>Limites 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>
                <a:solidFill>
                  <a:schemeClr val="dk1"/>
                </a:solidFill>
              </a:rPr>
              <a:t>Ne constitue qu’une des entrées dans le texte et la limite à une approche lexicale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>
                <a:solidFill>
                  <a:schemeClr val="dk1"/>
                </a:solidFill>
              </a:rPr>
              <a:t>Suppose quelques pré-requis pour interpréter le nuage de mots de façon pertinente (maîtrise des notions en lien avec l’écriture de soi : pacte autobiographique, auteur = narrateur = personnage = je, etc.)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b181cf50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b181cf50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Penser à proposer des textes sur différents domaines ????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Scientifique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Langue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Math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...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5b78eea0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5b78eea0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finalité pédagogique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durée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lieu de diffusion et de stockage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 se rétracter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5b78eea0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5b78eea0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5b78eea0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5b78eea0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Lecture numérique &gt; ebook (taille des caractères, fond, …)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5b78eea0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5b78eea0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rgbClr val="FF0000"/>
                </a:solidFill>
              </a:rPr>
              <a:t>Il me semble nécessaire de les inviter à une nature de tâche avec un objectif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b181cf50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b181cf50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Dictionnaire de l’académie française : </a:t>
            </a:r>
            <a:r>
              <a:rPr lang="fr" u="sng">
                <a:solidFill>
                  <a:srgbClr val="AF4345"/>
                </a:solidFill>
                <a:hlinkClick r:id="rId3"/>
              </a:rPr>
              <a:t>https://www.dictionnaire-academie.fr</a:t>
            </a:r>
            <a:r>
              <a:rPr lang="fr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&gt; chaque mot est clicable  + Evolution de la définition + Conjugaison des verbes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b181cf50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b181cf50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d87ac58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d87ac58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Dictionnaire de l’académie française : </a:t>
            </a:r>
            <a:r>
              <a:rPr lang="fr" u="sng">
                <a:solidFill>
                  <a:srgbClr val="AF4345"/>
                </a:solidFill>
                <a:hlinkClick r:id="rId3"/>
              </a:rPr>
              <a:t>https://www.dictionnaire-academie.fr</a:t>
            </a:r>
            <a:r>
              <a:rPr lang="fr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&gt; chaque mot est clicable  + Evolution de la définition + Conjugaison des verbes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b181cf50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b181cf50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b181cf50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b181cf50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5b78eea0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5b78eea0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5b78eea0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5b78eea0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5b78eea0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5b78eea0d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5b78eea0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5b78eea0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5b78eea0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5b78eea0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b181cf50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b181cf50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5b78eea0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5b78eea0d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Un outil de la journée et le présenter aux collègue ?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1a6d3c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1a6d3c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b181cf50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b181cf50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5b78eea0d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5b78eea0d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5b78eea0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75b78eea0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b181cf50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b181cf50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5b78eea0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5b78eea0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5b78eea0d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5b78eea0d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Scénarios différents 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1 élève en lecture seule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Plusieurs élèves qui doivent modifier (lien ou inscription des personnes)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5b78eea0d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5b78eea0d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Rajouter calaméo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41a6d3c8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641a6d3c8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75b78eea0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75b78eea0d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5b78eea0d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5b78eea0d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b181cf50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b181cf50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5b78eea0d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5b78eea0d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Commentaires jlld : </a:t>
            </a:r>
            <a:r>
              <a:rPr lang="fr">
                <a:solidFill>
                  <a:srgbClr val="FF0000"/>
                </a:solidFill>
              </a:rPr>
              <a:t>parler du rgpd ?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6c090c005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6c090c005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Commentaires jlld : </a:t>
            </a:r>
            <a:r>
              <a:rPr lang="fr">
                <a:solidFill>
                  <a:srgbClr val="FF0000"/>
                </a:solidFill>
              </a:rPr>
              <a:t>parler du rgpd ?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5b78eea0d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5b78eea0d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6b181cf50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6b181cf50f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b181cf5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b181cf5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5b78eea0d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5b78eea0d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b181cf50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b181cf50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référentiel de compétences pour les élèves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https://eduscol.education.fr/pid38816/certification-des-competences-numeriques.html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Pix qui permet d’évaluer 16 compétences dans 4 domaines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181cf50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181cf50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PIX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181cf50f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b181cf50f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b181cf50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b181cf50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b181cf50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b181cf50f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sz="6000"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i="0" u="none" strike="noStrike" cap="none"/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844882"/>
            <a:ext cx="7886700" cy="3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248841" y="266701"/>
            <a:ext cx="2949300" cy="4053000"/>
          </a:xfrm>
          <a:prstGeom prst="rect">
            <a:avLst/>
          </a:prstGeom>
          <a:solidFill>
            <a:srgbClr val="C27B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48841" y="2667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6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43D"/>
              </a:buClr>
              <a:buSzPts val="1400"/>
              <a:buNone/>
              <a:defRPr sz="3200" b="1" i="0" u="none" strike="noStrike" cap="none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248850" y="1466850"/>
            <a:ext cx="29493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None/>
              <a:defRPr sz="12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623888" y="128230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sz="6000"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623888" y="3442100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861061"/>
            <a:ext cx="38862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861061"/>
            <a:ext cx="38862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sz="4400"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None/>
              <a:defRPr sz="24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None/>
              <a:defRPr sz="20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None/>
              <a:defRPr sz="24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None/>
              <a:defRPr sz="20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600" b="1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sz="3200"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None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None/>
              <a:defRPr sz="12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 rot="5400000">
            <a:off x="2708250" y="-1234718"/>
            <a:ext cx="37275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sz="4400" b="1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3400"/>
              <a:buFont typeface="Calibri"/>
              <a:buNone/>
              <a:defRPr sz="3400" b="1" i="0" u="none" strike="noStrike" cap="none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844882"/>
            <a:ext cx="7886700" cy="3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78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8459789" y="4781312"/>
            <a:ext cx="720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200" b="0" i="0" u="none" strike="noStrike" cap="none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2519365" y="4836081"/>
            <a:ext cx="758700" cy="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GREC INITIALES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4832150"/>
            <a:ext cx="9144000" cy="349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27BA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504850" y="4836082"/>
            <a:ext cx="6225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 descr="Afficher l'image d'origin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569" y="4252064"/>
            <a:ext cx="842700" cy="8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28650" y="4830825"/>
            <a:ext cx="66843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Formation Edul@b ac-toulouse - Lire, dire, Ecrire - 14/01/2020</a:t>
            </a:r>
            <a:endParaRPr sz="12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tions-retz.com/pedagogie/domaines-transversaux/apprendre-avec-le-numerique-9782725633206.htm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hyperlink" Target="https://disciplines.ac-toulouse.fr/lettres/se-former/usages-pedagogiques-du-numerique/qu-est-ce-que-le-numerique-permet-d-apprendre-l-ecole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drive.google.com/file/d/1EciVKcNp-ppOCGj4--mmwn5nAGzHCOnv/view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drive.google.com/open?id=1Sp6aKe5H1IiS-kJEPQkTUKW1ltKl5Tw0wwzgBwexyD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uagedemots.co/" TargetMode="External"/><Relationship Id="rId3" Type="http://schemas.openxmlformats.org/officeDocument/2006/relationships/hyperlink" Target="https://drive.google.com/file/d/1EciVKcNp-ppOCGj4--mmwn5nAGzHCOnv/view?usp=sharing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orditout.com/word-cloud/create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s://drive.google.com/open?id=1d8m2tzCiyf0tCCzENj2ObtLSwumxPFZn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nwLlb3rwXUQugWpWThr6bjg1TQCWj68YqRKEKiVUc98" TargetMode="External"/><Relationship Id="rId7" Type="http://schemas.openxmlformats.org/officeDocument/2006/relationships/hyperlink" Target="https://lettres.ac-versailles.fr/spip.php?article15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dutheque.inagrm.com/co/grm-studio.html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hyperlink" Target="https://record.reverb.chat/" TargetMode="External"/><Relationship Id="rId10" Type="http://schemas.openxmlformats.org/officeDocument/2006/relationships/hyperlink" Target="https://vocaroo.com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allica.bnf.fr/blog/18012018/150-epub-gallica-selectionnes-par-le-ministere-de-leducation-nationale?mode=desktop" TargetMode="External"/><Relationship Id="rId3" Type="http://schemas.openxmlformats.org/officeDocument/2006/relationships/hyperlink" Target="https://www.reseau-canope.fr/savoirscdi/index.php?id=2379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tddMtmnjHyc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hyperlink" Target="https://www.elocance.com/fr/" TargetMode="Externa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hyperlink" Target="https://drive.google.com/file/d/1lB0s0ihB4bWtHTepSz913TuSc4cAmnM8/view?usp=sharing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nnaire-academie.f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hyperlink" Target="https://obvil.sorbonne-universite.fr/corpus/moliere/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rallye-lecture.fr/" TargetMode="External"/><Relationship Id="rId7" Type="http://schemas.openxmlformats.org/officeDocument/2006/relationships/hyperlink" Target="http://orthophore.ac-lille.f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hyperlink" Target="https://www.scholingua.com/fr" TargetMode="Externa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soundcloud.com/user-999818845/la-princesse-sur-un-pois" TargetMode="External"/><Relationship Id="rId7" Type="http://schemas.openxmlformats.org/officeDocument/2006/relationships/hyperlink" Target="https://youtu.be/TJC1E4Fz6W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hyperlink" Target="https://youtu.be/-fzBYjoUHxA" TargetMode="External"/><Relationship Id="rId10" Type="http://schemas.openxmlformats.org/officeDocument/2006/relationships/hyperlink" Target="https://www.vousnousils.fr/2016/04/25/sentrainer-a-lire-en-6e-en-concevant-des-audiobooks-587277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s://twitter.com/BousquetJc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hyperlink" Target="https://vimeo.com/28808238" TargetMode="External"/><Relationship Id="rId18" Type="http://schemas.openxmlformats.org/officeDocument/2006/relationships/image" Target="../media/image49.png"/><Relationship Id="rId3" Type="http://schemas.openxmlformats.org/officeDocument/2006/relationships/image" Target="../media/image14.png"/><Relationship Id="rId7" Type="http://schemas.openxmlformats.org/officeDocument/2006/relationships/hyperlink" Target="https://spark.adobe.com/fr-FR/" TargetMode="External"/><Relationship Id="rId12" Type="http://schemas.openxmlformats.org/officeDocument/2006/relationships/hyperlink" Target="http://www.reseau-canope.fr/atelier-hauts-de-seine/accompagnement-puteaux/wp-content/uploads/2014/12/pdf_Tuto-bookcreator-sd-1.pdf" TargetMode="External"/><Relationship Id="rId17" Type="http://schemas.openxmlformats.org/officeDocument/2006/relationships/hyperlink" Target="https://www.apple.com/fr/pages/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drive.google.com/open?id=1P2LRo_8EOaQFsTWrvGjbFulNfY5FSDHx" TargetMode="External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48.png"/><Relationship Id="rId5" Type="http://schemas.openxmlformats.org/officeDocument/2006/relationships/hyperlink" Target="https://edutheque.inagrm.com/co/grm-studio.html" TargetMode="External"/><Relationship Id="rId15" Type="http://schemas.openxmlformats.org/officeDocument/2006/relationships/hyperlink" Target="https://sites.inagrm.com/grmstudio/documentation/co/module_GRM_Studio.html" TargetMode="External"/><Relationship Id="rId10" Type="http://schemas.openxmlformats.org/officeDocument/2006/relationships/hyperlink" Target="https://bookcreator.com/" TargetMode="External"/><Relationship Id="rId19" Type="http://schemas.openxmlformats.org/officeDocument/2006/relationships/hyperlink" Target="https://www.apple.com/fr/clips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47.png"/><Relationship Id="rId14" Type="http://schemas.openxmlformats.org/officeDocument/2006/relationships/hyperlink" Target="https://sites.inagrm.com/grmstudio/res/guide-papier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fr-fr/" TargetMode="External"/><Relationship Id="rId3" Type="http://schemas.openxmlformats.org/officeDocument/2006/relationships/hyperlink" Target="https://www.auboutdufil.com" TargetMode="External"/><Relationship Id="rId7" Type="http://schemas.openxmlformats.org/officeDocument/2006/relationships/hyperlink" Target="https://fotomelia.com/" TargetMode="External"/><Relationship Id="rId12" Type="http://schemas.openxmlformats.org/officeDocument/2006/relationships/hyperlink" Target="https://twitter.com/edmustech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fr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cctrax.com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lasonotheque.org" TargetMode="External"/><Relationship Id="rId9" Type="http://schemas.openxmlformats.org/officeDocument/2006/relationships/hyperlink" Target="https://drive.google.com/open?id=18CqS6G8tnVvNQhfb1AN20mGoDUq3GW4o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ANum_Techno" TargetMode="External"/><Relationship Id="rId3" Type="http://schemas.openxmlformats.org/officeDocument/2006/relationships/hyperlink" Target="https://citescolaire-lannemezan.mon-ent-occitanie.fr/disciplines/technologie/sicit-2019-demarche-d-eco-conception-51267.htm?URL_BLOG_FILTRE=#12966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hyperlink" Target="https://drive.google.com/open?id=1LyqBDrBa7e-wyunW1GN-tEAYwqWAaciz" TargetMode="Externa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07389388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RO2GFhK78mHuS5v-eBxrt5zjMbkKo5NOOUgS94M76w/edit?usp=sharing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6pssINbOLEudSEOl7xNKdlxfn444jS3N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drive.google.com/open?id=1TVTN8gdrzfeehYDIPDWwPfOc4PPHmjX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open?id=1tF3FN6ZZwyduKFZeygfdluicFoc-_gz6" TargetMode="External"/><Relationship Id="rId11" Type="http://schemas.openxmlformats.org/officeDocument/2006/relationships/image" Target="../media/image57.png"/><Relationship Id="rId5" Type="http://schemas.openxmlformats.org/officeDocument/2006/relationships/hyperlink" Target="https://drive.google.com/open?id=1-k8f6l881lQNauPeP7sMQyBFy0qbpTd1" TargetMode="External"/><Relationship Id="rId10" Type="http://schemas.openxmlformats.org/officeDocument/2006/relationships/image" Target="../media/image58.pn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://www.pedagogie.ac-aix-marseille.fr/upload/docs/application/pdf/2015-04/nouvelles-traam.pdf" TargetMode="Externa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admagz.com/fr/magazine/488107#/page/1" TargetMode="External"/><Relationship Id="rId11" Type="http://schemas.openxmlformats.org/officeDocument/2006/relationships/image" Target="../media/image63.jpeg"/><Relationship Id="rId5" Type="http://schemas.openxmlformats.org/officeDocument/2006/relationships/image" Target="../media/image12.png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hyperlink" Target="https://fr.calameo.com/books/0054664743fef606df333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hyperlink" Target="https://eduscol.education.fr/internet-responsable/les-tic-et-lecole/preserver-les-donnees-personnelles-des-eleves/publier-les-ecrits-les-travaux-la-photo-ou-la-voix-dun-eleve.html" TargetMode="External"/><Relationship Id="rId7" Type="http://schemas.openxmlformats.org/officeDocument/2006/relationships/hyperlink" Target="https://eduscol.education.fr/internet-responsable/ressources/boite-a-outil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hyperlink" Target="https://eduscol.education.fr/internet-responsable/" TargetMode="Externa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png"/><Relationship Id="rId4" Type="http://schemas.openxmlformats.org/officeDocument/2006/relationships/hyperlink" Target="https://www.education.gouv.fr/cid145020/les-enjeux-de-la-protection-des-donnees-au-sein-de-l-education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padlet.com/AMFRANCAIS/LDEnumerique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ettres.ac-versailles.fr" TargetMode="External"/><Relationship Id="rId5" Type="http://schemas.openxmlformats.org/officeDocument/2006/relationships/hyperlink" Target="https://disciplines.ac-toulouse.fr/lettres/" TargetMode="External"/><Relationship Id="rId4" Type="http://schemas.openxmlformats.org/officeDocument/2006/relationships/hyperlink" Target="https://disciplines.ac-toulouse.fr/parcours-de-l-eleve/mission-lire-dire-ecrir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pid25535/bulletin_officiel.html?cid_bo=730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programmes_2018/20/2/Cycle_3_programme_consolide_103820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ache.media.eduscol.education.fr/file/programmes_2018/20/4/Cycle_4_programme_consolide_1038204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/>
        </p:nvSpPr>
        <p:spPr>
          <a:xfrm>
            <a:off x="3025600" y="1313975"/>
            <a:ext cx="60519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lang="fr" sz="4500" b="1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Lire, Dire, Écrire avec le numérique</a:t>
            </a:r>
            <a:endParaRPr sz="4500">
              <a:solidFill>
                <a:srgbClr val="C27BA0"/>
              </a:solidFill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1555800" y="4095364"/>
            <a:ext cx="41874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lc.cx/lde</a:t>
            </a:r>
            <a:endParaRPr sz="400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725" y="4264583"/>
            <a:ext cx="479069" cy="47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6450" y="79750"/>
            <a:ext cx="2310928" cy="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/>
        </p:nvSpPr>
        <p:spPr>
          <a:xfrm>
            <a:off x="3129325" y="2809525"/>
            <a:ext cx="59043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sur une proposition d’</a:t>
            </a:r>
            <a:r>
              <a:rPr lang="fr" sz="2000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Alexia Bonnet-Motycka</a:t>
            </a:r>
            <a:endParaRPr sz="2000" b="1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14171A"/>
                </a:solidFill>
                <a:highlight>
                  <a:srgbClr val="FFFFFF"/>
                </a:highlight>
                <a:latin typeface="Bad Script"/>
                <a:ea typeface="Bad Script"/>
                <a:cs typeface="Bad Script"/>
                <a:sym typeface="Bad Script"/>
              </a:rPr>
              <a:t>Formatrice lettres et numérique, Mission Lire, Dire, Ecrire</a:t>
            </a:r>
            <a:endParaRPr sz="20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88" y="1446898"/>
            <a:ext cx="2974325" cy="21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/>
          <p:nvPr/>
        </p:nvSpPr>
        <p:spPr>
          <a:xfrm>
            <a:off x="5551650" y="3926150"/>
            <a:ext cx="3592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" sz="1600" b="1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rPr>
              <a:t>Jean-Louis LE DEAUT (12)</a:t>
            </a:r>
            <a:endParaRPr sz="1600" b="1">
              <a:solidFill>
                <a:srgbClr val="8687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" sz="1600" b="1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rPr>
              <a:t>Pascal PUJADES (31)</a:t>
            </a:r>
            <a:endParaRPr sz="1600" b="1">
              <a:solidFill>
                <a:srgbClr val="8687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" sz="1600" b="1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rPr>
              <a:t>Evelyne FALLET - Nicolas TOURREAU (65)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title"/>
          </p:nvPr>
        </p:nvSpPr>
        <p:spPr>
          <a:xfrm>
            <a:off x="138348" y="75875"/>
            <a:ext cx="88953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mythes du numérique</a:t>
            </a:r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717100" y="708000"/>
            <a:ext cx="64101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41B47"/>
              </a:buClr>
              <a:buSzPts val="2200"/>
              <a:buFont typeface="Calibri"/>
              <a:buChar char="●"/>
            </a:pPr>
            <a:r>
              <a:rPr lang="fr" sz="2200">
                <a:solidFill>
                  <a:srgbClr val="808080"/>
                </a:solidFill>
              </a:rPr>
              <a:t>on est plus motivé quand on apprend avec le numérique</a:t>
            </a:r>
            <a:endParaRPr sz="2200">
              <a:solidFill>
                <a:srgbClr val="80808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41B47"/>
              </a:buClr>
              <a:buSzPts val="2200"/>
              <a:buFont typeface="Calibri"/>
              <a:buChar char="●"/>
            </a:pPr>
            <a:r>
              <a:rPr lang="fr" sz="2200">
                <a:solidFill>
                  <a:srgbClr val="808080"/>
                </a:solidFill>
              </a:rPr>
              <a:t>le numérique permet un apprentissage plus actif</a:t>
            </a:r>
            <a:endParaRPr sz="2200">
              <a:solidFill>
                <a:srgbClr val="80808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200"/>
              <a:buFont typeface="Calibri"/>
              <a:buChar char="●"/>
            </a:pPr>
            <a:r>
              <a:rPr lang="fr" sz="2200">
                <a:solidFill>
                  <a:srgbClr val="808080"/>
                </a:solidFill>
              </a:rPr>
              <a:t>le numérique favorise l’autonomie des apprenants</a:t>
            </a:r>
            <a:endParaRPr sz="2200">
              <a:solidFill>
                <a:srgbClr val="80808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200"/>
              <a:buFont typeface="Calibri"/>
              <a:buChar char="●"/>
            </a:pPr>
            <a:r>
              <a:rPr lang="fr" sz="2200">
                <a:solidFill>
                  <a:srgbClr val="808080"/>
                </a:solidFill>
              </a:rPr>
              <a:t>le numérique permet de s’adapter aux besoins particulier des apprenants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4170">
            <a:off x="7328755" y="430119"/>
            <a:ext cx="1151915" cy="176920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7191" y="2571750"/>
            <a:ext cx="1463660" cy="20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4075" y="4082550"/>
            <a:ext cx="571200" cy="5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4"/>
          <p:cNvSpPr txBox="1"/>
          <p:nvPr/>
        </p:nvSpPr>
        <p:spPr>
          <a:xfrm>
            <a:off x="4668425" y="4162200"/>
            <a:ext cx="23703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i="1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Pour aller plus loin &gt;</a:t>
            </a:r>
            <a:endParaRPr sz="2000" i="1"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248841" y="266700"/>
            <a:ext cx="2949300" cy="12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Lire</a:t>
            </a:r>
            <a:endParaRPr/>
          </a:p>
        </p:txBody>
      </p:sp>
      <p:sp>
        <p:nvSpPr>
          <p:cNvPr id="172" name="Google Shape;172;p35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body" idx="1"/>
          </p:nvPr>
        </p:nvSpPr>
        <p:spPr>
          <a:xfrm>
            <a:off x="248850" y="1466850"/>
            <a:ext cx="29493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Exemple d’activités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Outils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Prise en main</a:t>
            </a:r>
            <a:endParaRPr/>
          </a:p>
        </p:txBody>
      </p:sp>
      <p:pic>
        <p:nvPicPr>
          <p:cNvPr id="174" name="Google Shape;1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300" y="1759650"/>
            <a:ext cx="3556905" cy="25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1- Le nuage de mot pour analyser un texte</a:t>
            </a:r>
            <a:endParaRPr/>
          </a:p>
        </p:txBody>
      </p:sp>
      <p:pic>
        <p:nvPicPr>
          <p:cNvPr id="180" name="Google Shape;1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150" y="1306750"/>
            <a:ext cx="3532525" cy="3352401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3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7525" y="1727925"/>
            <a:ext cx="2111600" cy="298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6150" y="4053950"/>
            <a:ext cx="719350" cy="7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781050" y="540075"/>
            <a:ext cx="6824400" cy="1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Extrait d’</a:t>
            </a:r>
            <a:r>
              <a:rPr lang="fr" u="sng">
                <a:solidFill>
                  <a:schemeClr val="hlink"/>
                </a:solidFill>
                <a:hlinkClick r:id="rId7"/>
              </a:rPr>
              <a:t>A la Recherche du temps perdu</a:t>
            </a:r>
            <a:r>
              <a:rPr lang="fr"/>
              <a:t>, Marcel Proust (La Madeleine)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1- Le nuage de mot pour analyser un texte</a:t>
            </a:r>
            <a:endParaRPr/>
          </a:p>
        </p:txBody>
      </p:sp>
      <p:pic>
        <p:nvPicPr>
          <p:cNvPr id="189" name="Google Shape;189;p37"/>
          <p:cNvPicPr preferRelativeResize="0"/>
          <p:nvPr/>
        </p:nvPicPr>
        <p:blipFill rotWithShape="1">
          <a:blip r:embed="rId3">
            <a:alphaModFix/>
          </a:blip>
          <a:srcRect t="11174"/>
          <a:stretch/>
        </p:blipFill>
        <p:spPr>
          <a:xfrm>
            <a:off x="528290" y="595675"/>
            <a:ext cx="7108861" cy="37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7"/>
          <p:cNvSpPr txBox="1"/>
          <p:nvPr/>
        </p:nvSpPr>
        <p:spPr>
          <a:xfrm>
            <a:off x="-1625" y="1128275"/>
            <a:ext cx="21864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B5394"/>
                </a:solidFill>
              </a:rPr>
              <a:t>Réminiscence du souvenir par les sens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91" name="Google Shape;191;p37"/>
          <p:cNvSpPr txBox="1"/>
          <p:nvPr/>
        </p:nvSpPr>
        <p:spPr>
          <a:xfrm>
            <a:off x="254125" y="2805400"/>
            <a:ext cx="25581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B5394"/>
                </a:solidFill>
              </a:rPr>
              <a:t>P1 </a:t>
            </a:r>
            <a:r>
              <a:rPr lang="fr">
                <a:solidFill>
                  <a:srgbClr val="0B5394"/>
                </a:solidFill>
              </a:rPr>
              <a:t>: écriture proche du genre autobiographique, retranscription d'une expérience personnelle</a:t>
            </a:r>
            <a:endParaRPr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B5394"/>
              </a:solidFill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2441150" y="4051725"/>
            <a:ext cx="36552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B5394"/>
                </a:solidFill>
              </a:rPr>
              <a:t>Le changement de moment</a:t>
            </a:r>
            <a:r>
              <a:rPr lang="fr">
                <a:solidFill>
                  <a:srgbClr val="0B5394"/>
                </a:solidFill>
              </a:rPr>
              <a:t> accompagne un changement de lieu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93" name="Google Shape;193;p37"/>
          <p:cNvSpPr txBox="1"/>
          <p:nvPr/>
        </p:nvSpPr>
        <p:spPr>
          <a:xfrm>
            <a:off x="5060100" y="3560600"/>
            <a:ext cx="34863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B5394"/>
                </a:solidFill>
              </a:rPr>
              <a:t>C'est par la </a:t>
            </a:r>
            <a:r>
              <a:rPr lang="fr" b="1">
                <a:solidFill>
                  <a:srgbClr val="0B5394"/>
                </a:solidFill>
              </a:rPr>
              <a:t>dégustation </a:t>
            </a:r>
            <a:r>
              <a:rPr lang="fr">
                <a:solidFill>
                  <a:srgbClr val="0B5394"/>
                </a:solidFill>
              </a:rPr>
              <a:t>de la madeleine que le souvenir est déclenché</a:t>
            </a:r>
            <a:endParaRPr/>
          </a:p>
        </p:txBody>
      </p:sp>
      <p:sp>
        <p:nvSpPr>
          <p:cNvPr id="194" name="Google Shape;194;p37"/>
          <p:cNvSpPr txBox="1"/>
          <p:nvPr/>
        </p:nvSpPr>
        <p:spPr>
          <a:xfrm>
            <a:off x="7426500" y="1532475"/>
            <a:ext cx="1793700" cy="1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B5394"/>
                </a:solidFill>
              </a:rPr>
              <a:t>Évocation du passé et du rapport au temps</a:t>
            </a:r>
            <a:r>
              <a:rPr lang="fr">
                <a:solidFill>
                  <a:srgbClr val="0B5394"/>
                </a:solidFill>
              </a:rPr>
              <a:t> : deux moments se superposent dans cet extrait</a:t>
            </a:r>
            <a:endParaRPr/>
          </a:p>
        </p:txBody>
      </p:sp>
      <p:sp>
        <p:nvSpPr>
          <p:cNvPr id="195" name="Google Shape;195;p37"/>
          <p:cNvSpPr txBox="1"/>
          <p:nvPr/>
        </p:nvSpPr>
        <p:spPr>
          <a:xfrm>
            <a:off x="7089600" y="359675"/>
            <a:ext cx="20256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B5394"/>
                </a:solidFill>
              </a:rPr>
              <a:t>Hésitations liées au souvenir et à la difficulté à dire  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Prise en main de l’outil</a:t>
            </a:r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1"/>
          </p:nvPr>
        </p:nvSpPr>
        <p:spPr>
          <a:xfrm>
            <a:off x="628650" y="844875"/>
            <a:ext cx="63660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 dirty="0">
                <a:solidFill>
                  <a:srgbClr val="741B47"/>
                </a:solidFill>
              </a:rPr>
              <a:t>Tâche demandée aux enseignants</a:t>
            </a:r>
            <a:endParaRPr dirty="0"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dirty="0"/>
              <a:t>1 - À partir du </a:t>
            </a:r>
            <a:r>
              <a:rPr lang="fr" b="1" dirty="0">
                <a:solidFill>
                  <a:srgbClr val="741B47"/>
                </a:solidFill>
              </a:rPr>
              <a:t>texte de votre choix </a:t>
            </a:r>
            <a:r>
              <a:rPr lang="fr" dirty="0"/>
              <a:t>ou de celui de l’</a:t>
            </a:r>
            <a:r>
              <a:rPr lang="fr" u="sng" dirty="0">
                <a:solidFill>
                  <a:schemeClr val="hlink"/>
                </a:solidFill>
                <a:hlinkClick r:id="rId3"/>
              </a:rPr>
              <a:t>exemple précédent</a:t>
            </a:r>
            <a:r>
              <a:rPr lang="fr" dirty="0"/>
              <a:t>, créer un nuage de mot.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dirty="0"/>
              <a:t>2 - Enregistrer l’image du nuage de mot pour une exploitation ultérieure.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2" name="Google Shape;202;p38"/>
          <p:cNvGrpSpPr/>
          <p:nvPr/>
        </p:nvGrpSpPr>
        <p:grpSpPr>
          <a:xfrm>
            <a:off x="7664467" y="71337"/>
            <a:ext cx="928386" cy="1180470"/>
            <a:chOff x="7833159" y="4539455"/>
            <a:chExt cx="1158600" cy="1451100"/>
          </a:xfrm>
        </p:grpSpPr>
        <p:pic>
          <p:nvPicPr>
            <p:cNvPr id="203" name="Google Shape;203;p38"/>
            <p:cNvPicPr preferRelativeResize="0"/>
            <p:nvPr/>
          </p:nvPicPr>
          <p:blipFill rotWithShape="1">
            <a:blip r:embed="rId4">
              <a:alphaModFix/>
            </a:blip>
            <a:srcRect t="9387" r="19935"/>
            <a:stretch/>
          </p:blipFill>
          <p:spPr>
            <a:xfrm>
              <a:off x="7833159" y="4539455"/>
              <a:ext cx="1158600" cy="145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38"/>
            <p:cNvSpPr/>
            <p:nvPr/>
          </p:nvSpPr>
          <p:spPr>
            <a:xfrm flipH="1">
              <a:off x="8088747" y="5101525"/>
              <a:ext cx="647400" cy="720900"/>
            </a:xfrm>
            <a:prstGeom prst="pie">
              <a:avLst>
                <a:gd name="adj1" fmla="val 5448263"/>
                <a:gd name="adj2" fmla="val 16192367"/>
              </a:avLst>
            </a:prstGeom>
            <a:solidFill>
              <a:srgbClr val="C27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lang="fr" sz="2500" b="1"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" name="Google Shape;205;p38"/>
          <p:cNvPicPr preferRelativeResize="0"/>
          <p:nvPr/>
        </p:nvPicPr>
        <p:blipFill rotWithShape="1">
          <a:blip r:embed="rId5">
            <a:alphaModFix/>
          </a:blip>
          <a:srcRect l="17850" t="15888"/>
          <a:stretch/>
        </p:blipFill>
        <p:spPr>
          <a:xfrm>
            <a:off x="8363400" y="879176"/>
            <a:ext cx="801625" cy="6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2100" y="3709300"/>
            <a:ext cx="975850" cy="9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49425" y="3963865"/>
            <a:ext cx="19812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8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26775" y="2489625"/>
            <a:ext cx="1551474" cy="219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138350" y="75875"/>
            <a:ext cx="9005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2- Enregistrement audio d’une lecture expressive</a:t>
            </a:r>
            <a:endParaRPr/>
          </a:p>
        </p:txBody>
      </p:sp>
      <p:pic>
        <p:nvPicPr>
          <p:cNvPr id="214" name="Google Shape;214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9150" y="1731625"/>
            <a:ext cx="2077335" cy="2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781050" y="540075"/>
            <a:ext cx="6065400" cy="1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Évaluer la lecture d’un extrait des Misérables de V. Hugo (4ème)</a:t>
            </a:r>
            <a:endParaRPr/>
          </a:p>
        </p:txBody>
      </p:sp>
      <p:pic>
        <p:nvPicPr>
          <p:cNvPr id="216" name="Google Shape;21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6150" y="4053950"/>
            <a:ext cx="719350" cy="7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20685">
            <a:off x="6163214" y="836707"/>
            <a:ext cx="1324147" cy="2015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4987900" y="3207150"/>
            <a:ext cx="3966000" cy="1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u="sng"/>
              <a:t>Autre exemple : </a:t>
            </a:r>
            <a:endParaRPr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Extrait des « Cannibales » de Montaigne en 1ère </a:t>
            </a:r>
            <a:r>
              <a:rPr lang="fr" sz="1800" u="sng">
                <a:solidFill>
                  <a:schemeClr val="hlink"/>
                </a:solidFill>
                <a:hlinkClick r:id="rId7"/>
              </a:rPr>
              <a:t>Lien&gt;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Prise en main de l’outil</a:t>
            </a:r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628650" y="616275"/>
            <a:ext cx="85155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>
                <a:solidFill>
                  <a:srgbClr val="741B47"/>
                </a:solidFill>
              </a:rPr>
              <a:t>Tâche demandée aux enseignants</a:t>
            </a: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1 - Prendre en main les différents outils d'enregistrement vocal suivants en faisant une lecture expressive du texte de votre choix 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40"/>
          <p:cNvGrpSpPr/>
          <p:nvPr/>
        </p:nvGrpSpPr>
        <p:grpSpPr>
          <a:xfrm>
            <a:off x="7664467" y="71337"/>
            <a:ext cx="928386" cy="1180470"/>
            <a:chOff x="7833159" y="4539455"/>
            <a:chExt cx="1158600" cy="1451100"/>
          </a:xfrm>
        </p:grpSpPr>
        <p:pic>
          <p:nvPicPr>
            <p:cNvPr id="226" name="Google Shape;226;p40"/>
            <p:cNvPicPr preferRelativeResize="0"/>
            <p:nvPr/>
          </p:nvPicPr>
          <p:blipFill rotWithShape="1">
            <a:blip r:embed="rId3">
              <a:alphaModFix/>
            </a:blip>
            <a:srcRect t="9387" r="19935"/>
            <a:stretch/>
          </p:blipFill>
          <p:spPr>
            <a:xfrm>
              <a:off x="7833159" y="4539455"/>
              <a:ext cx="1158600" cy="145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40"/>
            <p:cNvSpPr/>
            <p:nvPr/>
          </p:nvSpPr>
          <p:spPr>
            <a:xfrm flipH="1">
              <a:off x="8088747" y="5101525"/>
              <a:ext cx="647400" cy="720900"/>
            </a:xfrm>
            <a:prstGeom prst="pie">
              <a:avLst>
                <a:gd name="adj1" fmla="val 21588471"/>
                <a:gd name="adj2" fmla="val 16192367"/>
              </a:avLst>
            </a:prstGeom>
            <a:solidFill>
              <a:srgbClr val="C27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lang="fr" sz="2500" b="1">
                  <a:latin typeface="Calibri"/>
                  <a:ea typeface="Calibri"/>
                  <a:cs typeface="Calibri"/>
                  <a:sym typeface="Calibri"/>
                </a:rPr>
                <a:t>45</a:t>
              </a:r>
              <a:endParaRPr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8" name="Google Shape;228;p40"/>
          <p:cNvPicPr preferRelativeResize="0"/>
          <p:nvPr/>
        </p:nvPicPr>
        <p:blipFill rotWithShape="1">
          <a:blip r:embed="rId4">
            <a:alphaModFix/>
          </a:blip>
          <a:srcRect l="17850" t="15888"/>
          <a:stretch/>
        </p:blipFill>
        <p:spPr>
          <a:xfrm>
            <a:off x="8342375" y="844876"/>
            <a:ext cx="801625" cy="6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>
            <a:spLocks noGrp="1"/>
          </p:cNvSpPr>
          <p:nvPr>
            <p:ph type="body" idx="1"/>
          </p:nvPr>
        </p:nvSpPr>
        <p:spPr>
          <a:xfrm>
            <a:off x="3261550" y="2114550"/>
            <a:ext cx="4301100" cy="18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APP Tablette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APP en ligne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4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1100" y="2985305"/>
            <a:ext cx="675425" cy="6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1100" y="2180457"/>
            <a:ext cx="675425" cy="6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6450" y="2135007"/>
            <a:ext cx="675425" cy="6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96450" y="2985307"/>
            <a:ext cx="675425" cy="69681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1092100" y="3693625"/>
            <a:ext cx="7441500" cy="1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808080"/>
                </a:solidFill>
              </a:rPr>
              <a:t>2</a:t>
            </a:r>
            <a:r>
              <a:rPr lang="fr"/>
              <a:t> - Analyser votre lecture selon les critères d’évaluation de l’activité proposées en diapo 15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3- Faciliter la lecture grâce au numérique</a:t>
            </a:r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628650" y="844879"/>
            <a:ext cx="7886700" cy="16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Banque de livres audios </a:t>
            </a:r>
            <a:r>
              <a:rPr lang="fr" sz="1800" u="sng">
                <a:solidFill>
                  <a:schemeClr val="hlink"/>
                </a:solidFill>
                <a:hlinkClick r:id="rId3"/>
              </a:rPr>
              <a:t>lien &gt;</a:t>
            </a:r>
            <a:endParaRPr sz="18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App Elocance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Banque de livres numériques</a:t>
            </a:r>
            <a:endParaRPr/>
          </a:p>
        </p:txBody>
      </p:sp>
      <p:pic>
        <p:nvPicPr>
          <p:cNvPr id="241" name="Google Shape;241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1900" y="1552903"/>
            <a:ext cx="719350" cy="71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1" descr="Vous l'avez demandé, nous l'avons fait ! Suite aux nombreux retours sur votre usage d'elocance, voici un mini-tuto qui explique comment transformer plein de contenus en playlist audio ! &#10;&#10;Téléchargez l'app ici : https://elocance.app.link/E8lUdMUV8W&#10;Visitez notre site sur : www.elocance.com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3225" y="921879"/>
            <a:ext cx="3143495" cy="235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4925" y="3026200"/>
            <a:ext cx="4535724" cy="155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25150" y="4010725"/>
            <a:ext cx="719350" cy="7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Prise en main de l’outil</a:t>
            </a:r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1"/>
          </p:nvPr>
        </p:nvSpPr>
        <p:spPr>
          <a:xfrm>
            <a:off x="628650" y="692475"/>
            <a:ext cx="79296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>
                <a:solidFill>
                  <a:srgbClr val="741B47"/>
                </a:solidFill>
              </a:rPr>
              <a:t>Tâche demandée aux enseignants</a:t>
            </a: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Prendre en main les différents outils proposés pour aider à la lecture :</a:t>
            </a:r>
            <a:endParaRPr/>
          </a:p>
          <a:p>
            <a:pPr marL="13716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Trouver et Écouter un livre audio</a:t>
            </a:r>
            <a:endParaRPr/>
          </a:p>
          <a:p>
            <a:pPr marL="13716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Télécharger un livre ebook sur la tablette, Lire et modifier la taille de caractère, couleur du fond, …</a:t>
            </a:r>
            <a:endParaRPr/>
          </a:p>
          <a:p>
            <a:pPr marL="13716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Utiliser Elocance pour lire le document &gt;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42"/>
          <p:cNvGrpSpPr/>
          <p:nvPr/>
        </p:nvGrpSpPr>
        <p:grpSpPr>
          <a:xfrm>
            <a:off x="7664467" y="71337"/>
            <a:ext cx="928386" cy="1180470"/>
            <a:chOff x="7833159" y="4539455"/>
            <a:chExt cx="1158600" cy="1451100"/>
          </a:xfrm>
        </p:grpSpPr>
        <p:pic>
          <p:nvPicPr>
            <p:cNvPr id="252" name="Google Shape;252;p42"/>
            <p:cNvPicPr preferRelativeResize="0"/>
            <p:nvPr/>
          </p:nvPicPr>
          <p:blipFill rotWithShape="1">
            <a:blip r:embed="rId3">
              <a:alphaModFix/>
            </a:blip>
            <a:srcRect t="9387" r="19935"/>
            <a:stretch/>
          </p:blipFill>
          <p:spPr>
            <a:xfrm>
              <a:off x="7833159" y="4539455"/>
              <a:ext cx="1158600" cy="145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42"/>
            <p:cNvSpPr/>
            <p:nvPr/>
          </p:nvSpPr>
          <p:spPr>
            <a:xfrm flipH="1">
              <a:off x="8088747" y="5101525"/>
              <a:ext cx="647400" cy="720900"/>
            </a:xfrm>
            <a:prstGeom prst="pie">
              <a:avLst>
                <a:gd name="adj1" fmla="val 5448263"/>
                <a:gd name="adj2" fmla="val 16192367"/>
              </a:avLst>
            </a:prstGeom>
            <a:solidFill>
              <a:srgbClr val="C27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lang="fr" sz="2500" b="1"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4" name="Google Shape;254;p42"/>
          <p:cNvPicPr preferRelativeResize="0"/>
          <p:nvPr/>
        </p:nvPicPr>
        <p:blipFill rotWithShape="1">
          <a:blip r:embed="rId4">
            <a:alphaModFix/>
          </a:blip>
          <a:srcRect l="17850" t="15888"/>
          <a:stretch/>
        </p:blipFill>
        <p:spPr>
          <a:xfrm>
            <a:off x="8342375" y="844876"/>
            <a:ext cx="801625" cy="6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5325" y="3981000"/>
            <a:ext cx="715525" cy="7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4- D’autres pistes</a:t>
            </a:r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body" idx="1"/>
          </p:nvPr>
        </p:nvSpPr>
        <p:spPr>
          <a:xfrm>
            <a:off x="628650" y="844879"/>
            <a:ext cx="7886700" cy="16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Dictionnaire de l’académie française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L’observatoire de la vie littéraire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900" y="1514376"/>
            <a:ext cx="3106601" cy="9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8700" y="3133275"/>
            <a:ext cx="3106600" cy="76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Objectifs de la formation</a:t>
            </a:r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628650" y="844882"/>
            <a:ext cx="78867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alibri"/>
              <a:buChar char="●"/>
            </a:pPr>
            <a:r>
              <a:rPr lang="fr" sz="2400">
                <a:solidFill>
                  <a:srgbClr val="808080"/>
                </a:solidFill>
              </a:rPr>
              <a:t>Savoir mesurer la pertinence de l’utilisation du numérique dans son enseignement</a:t>
            </a:r>
            <a:endParaRPr sz="2400">
              <a:solidFill>
                <a:srgbClr val="80808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alibri"/>
              <a:buChar char="●"/>
            </a:pPr>
            <a:r>
              <a:rPr lang="fr" sz="2400">
                <a:solidFill>
                  <a:srgbClr val="808080"/>
                </a:solidFill>
              </a:rPr>
              <a:t>Découvrir des activités autour du Lire, Dire, Écrire avec le numérique</a:t>
            </a:r>
            <a:endParaRPr sz="2400">
              <a:solidFill>
                <a:srgbClr val="80808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alibri"/>
              <a:buChar char="●"/>
            </a:pPr>
            <a:r>
              <a:rPr lang="fr" sz="2400">
                <a:solidFill>
                  <a:srgbClr val="808080"/>
                </a:solidFill>
              </a:rPr>
              <a:t>Prendre en main des outils numériques facilitateurs des apprentissages Lire, Dire, Écrire</a:t>
            </a:r>
            <a:endParaRPr sz="2400">
              <a:solidFill>
                <a:srgbClr val="80808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alibri"/>
              <a:buChar char="●"/>
            </a:pPr>
            <a:r>
              <a:rPr lang="fr" sz="2400">
                <a:solidFill>
                  <a:srgbClr val="808080"/>
                </a:solidFill>
              </a:rPr>
              <a:t>Concevoir un scénario pédagogique intégrant le numérique au service des apprentissages</a:t>
            </a:r>
            <a:endParaRPr sz="2400">
              <a:solidFill>
                <a:srgbClr val="80808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4- D’autres pistes</a:t>
            </a:r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body" idx="1"/>
          </p:nvPr>
        </p:nvSpPr>
        <p:spPr>
          <a:xfrm>
            <a:off x="628650" y="844876"/>
            <a:ext cx="7886700" cy="1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Rallye lecture en ligne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L'entraîneur de conjugaison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Orthophore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/>
              <a:t>espace de pratique de l’orthographe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0099" y="844882"/>
            <a:ext cx="19526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8475" y="2262179"/>
            <a:ext cx="33147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1268" y="3508030"/>
            <a:ext cx="37719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248841" y="266700"/>
            <a:ext cx="2949300" cy="12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Dire</a:t>
            </a:r>
            <a:endParaRPr/>
          </a:p>
        </p:txBody>
      </p:sp>
      <p:sp>
        <p:nvSpPr>
          <p:cNvPr id="278" name="Google Shape;278;p45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1"/>
          </p:nvPr>
        </p:nvSpPr>
        <p:spPr>
          <a:xfrm>
            <a:off x="248850" y="1466850"/>
            <a:ext cx="29493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Exemple d’activités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Outils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Prise en main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275" y="1548875"/>
            <a:ext cx="3456772" cy="2765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138350" y="75875"/>
            <a:ext cx="8895300" cy="8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1- Enregistrement audio pour donner une réponse à l’oral</a:t>
            </a:r>
            <a:endParaRPr/>
          </a:p>
        </p:txBody>
      </p:sp>
      <p:sp>
        <p:nvSpPr>
          <p:cNvPr id="286" name="Google Shape;286;p46"/>
          <p:cNvSpPr txBox="1">
            <a:spLocks noGrp="1"/>
          </p:cNvSpPr>
          <p:nvPr>
            <p:ph type="body" idx="1"/>
          </p:nvPr>
        </p:nvSpPr>
        <p:spPr>
          <a:xfrm>
            <a:off x="628650" y="1019475"/>
            <a:ext cx="7886700" cy="3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Utilisation de l’ENT</a:t>
            </a:r>
            <a:endParaRPr/>
          </a:p>
        </p:txBody>
      </p:sp>
      <p:pic>
        <p:nvPicPr>
          <p:cNvPr id="287" name="Google Shape;2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900" y="1066220"/>
            <a:ext cx="675425" cy="71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6"/>
          <p:cNvPicPr preferRelativeResize="0"/>
          <p:nvPr/>
        </p:nvPicPr>
        <p:blipFill rotWithShape="1">
          <a:blip r:embed="rId4">
            <a:alphaModFix/>
          </a:blip>
          <a:srcRect l="3725"/>
          <a:stretch/>
        </p:blipFill>
        <p:spPr>
          <a:xfrm>
            <a:off x="1097850" y="1989575"/>
            <a:ext cx="7304274" cy="2582800"/>
          </a:xfrm>
          <a:prstGeom prst="rect">
            <a:avLst/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9" name="Google Shape;289;p46"/>
          <p:cNvSpPr txBox="1"/>
          <p:nvPr/>
        </p:nvSpPr>
        <p:spPr>
          <a:xfrm>
            <a:off x="5865650" y="1406375"/>
            <a:ext cx="316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1- “Créer un travail à faire”</a:t>
            </a:r>
            <a:endParaRPr sz="1800" b="1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p46"/>
          <p:cNvCxnSpPr/>
          <p:nvPr/>
        </p:nvCxnSpPr>
        <p:spPr>
          <a:xfrm>
            <a:off x="7451600" y="1841275"/>
            <a:ext cx="484200" cy="6483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/>
          <p:nvPr/>
        </p:nvSpPr>
        <p:spPr>
          <a:xfrm>
            <a:off x="2745450" y="1121550"/>
            <a:ext cx="34341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296" name="Google Shape;2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62" y="700600"/>
            <a:ext cx="8341277" cy="4034626"/>
          </a:xfrm>
          <a:prstGeom prst="rect">
            <a:avLst/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7" name="Google Shape;297;p47"/>
          <p:cNvSpPr txBox="1"/>
          <p:nvPr/>
        </p:nvSpPr>
        <p:spPr>
          <a:xfrm>
            <a:off x="131600" y="-35000"/>
            <a:ext cx="34341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2- Compléter la consigne écrite ou enregistrez-la en version audio</a:t>
            </a:r>
            <a:endParaRPr sz="1800" b="1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47"/>
          <p:cNvCxnSpPr/>
          <p:nvPr/>
        </p:nvCxnSpPr>
        <p:spPr>
          <a:xfrm>
            <a:off x="1651100" y="656975"/>
            <a:ext cx="438300" cy="11976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47"/>
          <p:cNvCxnSpPr/>
          <p:nvPr/>
        </p:nvCxnSpPr>
        <p:spPr>
          <a:xfrm>
            <a:off x="1633825" y="639700"/>
            <a:ext cx="489600" cy="35766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47"/>
          <p:cNvCxnSpPr/>
          <p:nvPr/>
        </p:nvCxnSpPr>
        <p:spPr>
          <a:xfrm rot="10800000">
            <a:off x="6744675" y="3330750"/>
            <a:ext cx="499500" cy="4200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47"/>
          <p:cNvSpPr txBox="1"/>
          <p:nvPr/>
        </p:nvSpPr>
        <p:spPr>
          <a:xfrm>
            <a:off x="6425100" y="3442850"/>
            <a:ext cx="27189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3- Cocher “enregistrement audio” pour le mode de réponse</a:t>
            </a:r>
            <a:endParaRPr sz="1800" b="1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225" y="1226700"/>
            <a:ext cx="2121050" cy="4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7"/>
          <p:cNvSpPr txBox="1"/>
          <p:nvPr/>
        </p:nvSpPr>
        <p:spPr>
          <a:xfrm>
            <a:off x="3933275" y="-35000"/>
            <a:ext cx="52905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4- Cliquer sur “Ajouter un destinataire” pour envoyer le travail à la classe et définir la date de remise</a:t>
            </a:r>
            <a:endParaRPr sz="1800" b="1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47"/>
          <p:cNvCxnSpPr/>
          <p:nvPr/>
        </p:nvCxnSpPr>
        <p:spPr>
          <a:xfrm>
            <a:off x="7024800" y="639700"/>
            <a:ext cx="305700" cy="8298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/>
        </p:nvSpPr>
        <p:spPr>
          <a:xfrm>
            <a:off x="2745450" y="1121550"/>
            <a:ext cx="34341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310" name="Google Shape;3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00" y="353326"/>
            <a:ext cx="8655400" cy="3919725"/>
          </a:xfrm>
          <a:prstGeom prst="rect">
            <a:avLst/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1" name="Google Shape;311;p48"/>
          <p:cNvSpPr txBox="1"/>
          <p:nvPr/>
        </p:nvSpPr>
        <p:spPr>
          <a:xfrm>
            <a:off x="397650" y="2768050"/>
            <a:ext cx="20925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5- Sélectionner la classe ou les élèves et la date de remise du travail</a:t>
            </a:r>
            <a:endParaRPr sz="1800" b="1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</a:endParaRPr>
          </a:p>
        </p:txBody>
      </p:sp>
      <p:cxnSp>
        <p:nvCxnSpPr>
          <p:cNvPr id="312" name="Google Shape;312;p48"/>
          <p:cNvCxnSpPr>
            <a:stCxn id="311" idx="0"/>
          </p:cNvCxnSpPr>
          <p:nvPr/>
        </p:nvCxnSpPr>
        <p:spPr>
          <a:xfrm rot="10800000">
            <a:off x="700200" y="1365250"/>
            <a:ext cx="743700" cy="14028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" name="Google Shape;313;p48"/>
          <p:cNvCxnSpPr>
            <a:stCxn id="311" idx="0"/>
          </p:cNvCxnSpPr>
          <p:nvPr/>
        </p:nvCxnSpPr>
        <p:spPr>
          <a:xfrm rot="10800000" flipH="1">
            <a:off x="1443900" y="1684150"/>
            <a:ext cx="1268100" cy="10839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" name="Google Shape;314;p48"/>
          <p:cNvCxnSpPr/>
          <p:nvPr/>
        </p:nvCxnSpPr>
        <p:spPr>
          <a:xfrm>
            <a:off x="7659050" y="3344850"/>
            <a:ext cx="769500" cy="6396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" name="Google Shape;315;p48"/>
          <p:cNvSpPr txBox="1"/>
          <p:nvPr/>
        </p:nvSpPr>
        <p:spPr>
          <a:xfrm>
            <a:off x="6807200" y="2885875"/>
            <a:ext cx="20925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6- Valider</a:t>
            </a:r>
            <a:endParaRPr sz="1800" b="1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/>
          <p:nvPr/>
        </p:nvSpPr>
        <p:spPr>
          <a:xfrm>
            <a:off x="2745450" y="1121550"/>
            <a:ext cx="34341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321" name="Google Shape;321;p49"/>
          <p:cNvPicPr preferRelativeResize="0"/>
          <p:nvPr/>
        </p:nvPicPr>
        <p:blipFill rotWithShape="1">
          <a:blip r:embed="rId3">
            <a:alphaModFix/>
          </a:blip>
          <a:srcRect l="7218"/>
          <a:stretch/>
        </p:blipFill>
        <p:spPr>
          <a:xfrm>
            <a:off x="440225" y="795375"/>
            <a:ext cx="8483799" cy="345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9"/>
          <p:cNvSpPr/>
          <p:nvPr/>
        </p:nvSpPr>
        <p:spPr>
          <a:xfrm>
            <a:off x="506825" y="2641275"/>
            <a:ext cx="8345400" cy="283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9"/>
          <p:cNvSpPr txBox="1"/>
          <p:nvPr/>
        </p:nvSpPr>
        <p:spPr>
          <a:xfrm>
            <a:off x="292625" y="143350"/>
            <a:ext cx="84588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7- Le travail apparaît dans “Travail à faire”</a:t>
            </a:r>
            <a:endParaRPr sz="1800" b="1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Cliquer sur l’activité pour consulter les travaux rendus</a:t>
            </a:r>
            <a:endParaRPr sz="1800" b="1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49"/>
          <p:cNvCxnSpPr/>
          <p:nvPr/>
        </p:nvCxnSpPr>
        <p:spPr>
          <a:xfrm>
            <a:off x="6409125" y="844950"/>
            <a:ext cx="999300" cy="17829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/>
          <p:nvPr/>
        </p:nvSpPr>
        <p:spPr>
          <a:xfrm>
            <a:off x="2745450" y="1121550"/>
            <a:ext cx="34341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30" name="Google Shape;330;p50"/>
          <p:cNvSpPr txBox="1"/>
          <p:nvPr/>
        </p:nvSpPr>
        <p:spPr>
          <a:xfrm>
            <a:off x="2897850" y="1121550"/>
            <a:ext cx="34341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331" name="Google Shape;33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699" y="102975"/>
            <a:ext cx="8036774" cy="4665401"/>
          </a:xfrm>
          <a:prstGeom prst="rect">
            <a:avLst/>
          </a:prstGeom>
          <a:noFill/>
          <a:ln w="9525" cap="flat" cmpd="sng">
            <a:solidFill>
              <a:srgbClr val="5E696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2" name="Google Shape;332;p50"/>
          <p:cNvSpPr txBox="1"/>
          <p:nvPr/>
        </p:nvSpPr>
        <p:spPr>
          <a:xfrm>
            <a:off x="6899975" y="1337950"/>
            <a:ext cx="19191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Travail oral déposé par l’élève</a:t>
            </a:r>
            <a:endParaRPr sz="180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50"/>
          <p:cNvCxnSpPr>
            <a:stCxn id="332" idx="1"/>
          </p:cNvCxnSpPr>
          <p:nvPr/>
        </p:nvCxnSpPr>
        <p:spPr>
          <a:xfrm rot="10800000">
            <a:off x="6310475" y="1270750"/>
            <a:ext cx="589500" cy="3525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4" name="Google Shape;334;p50"/>
          <p:cNvSpPr txBox="1"/>
          <p:nvPr/>
        </p:nvSpPr>
        <p:spPr>
          <a:xfrm>
            <a:off x="1229250" y="2092400"/>
            <a:ext cx="16164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Suivi du travail</a:t>
            </a:r>
            <a:endParaRPr sz="180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50"/>
          <p:cNvCxnSpPr/>
          <p:nvPr/>
        </p:nvCxnSpPr>
        <p:spPr>
          <a:xfrm rot="10800000" flipH="1">
            <a:off x="2385900" y="1339975"/>
            <a:ext cx="458100" cy="8298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6" name="Google Shape;336;p50"/>
          <p:cNvCxnSpPr/>
          <p:nvPr/>
        </p:nvCxnSpPr>
        <p:spPr>
          <a:xfrm flipH="1">
            <a:off x="5284875" y="2956425"/>
            <a:ext cx="593400" cy="13620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7" name="Google Shape;337;p50"/>
          <p:cNvSpPr txBox="1"/>
          <p:nvPr/>
        </p:nvSpPr>
        <p:spPr>
          <a:xfrm>
            <a:off x="5584375" y="2564850"/>
            <a:ext cx="34341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Corrigé oral du professeur</a:t>
            </a:r>
            <a:endParaRPr sz="180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p50"/>
          <p:cNvCxnSpPr/>
          <p:nvPr/>
        </p:nvCxnSpPr>
        <p:spPr>
          <a:xfrm rot="10800000">
            <a:off x="5350875" y="2299550"/>
            <a:ext cx="527400" cy="4062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Prise en main de l’outil</a:t>
            </a:r>
            <a:endParaRPr/>
          </a:p>
        </p:txBody>
      </p:sp>
      <p:sp>
        <p:nvSpPr>
          <p:cNvPr id="344" name="Google Shape;344;p51"/>
          <p:cNvSpPr txBox="1">
            <a:spLocks noGrp="1"/>
          </p:cNvSpPr>
          <p:nvPr>
            <p:ph type="body" idx="1"/>
          </p:nvPr>
        </p:nvSpPr>
        <p:spPr>
          <a:xfrm>
            <a:off x="628650" y="844875"/>
            <a:ext cx="79296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>
                <a:solidFill>
                  <a:srgbClr val="741B47"/>
                </a:solidFill>
              </a:rPr>
              <a:t>Tâche demandée aux enseignants</a:t>
            </a: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Prendre en main l’outil de l’ENT pour rendre un ligne un enregistrement oral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51"/>
          <p:cNvGrpSpPr/>
          <p:nvPr/>
        </p:nvGrpSpPr>
        <p:grpSpPr>
          <a:xfrm>
            <a:off x="7664467" y="71337"/>
            <a:ext cx="928386" cy="1180470"/>
            <a:chOff x="7833159" y="4539455"/>
            <a:chExt cx="1158600" cy="1451100"/>
          </a:xfrm>
        </p:grpSpPr>
        <p:pic>
          <p:nvPicPr>
            <p:cNvPr id="346" name="Google Shape;346;p51"/>
            <p:cNvPicPr preferRelativeResize="0"/>
            <p:nvPr/>
          </p:nvPicPr>
          <p:blipFill rotWithShape="1">
            <a:blip r:embed="rId3">
              <a:alphaModFix/>
            </a:blip>
            <a:srcRect t="9387" r="19935"/>
            <a:stretch/>
          </p:blipFill>
          <p:spPr>
            <a:xfrm>
              <a:off x="7833159" y="4539455"/>
              <a:ext cx="1158600" cy="145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51"/>
            <p:cNvSpPr/>
            <p:nvPr/>
          </p:nvSpPr>
          <p:spPr>
            <a:xfrm flipH="1">
              <a:off x="8088747" y="5101525"/>
              <a:ext cx="647400" cy="720900"/>
            </a:xfrm>
            <a:prstGeom prst="pie">
              <a:avLst>
                <a:gd name="adj1" fmla="val 5554494"/>
                <a:gd name="adj2" fmla="val 16192367"/>
              </a:avLst>
            </a:prstGeom>
            <a:solidFill>
              <a:srgbClr val="C27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lang="fr" sz="2500" b="1"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" name="Google Shape;348;p51"/>
          <p:cNvPicPr preferRelativeResize="0"/>
          <p:nvPr/>
        </p:nvPicPr>
        <p:blipFill rotWithShape="1">
          <a:blip r:embed="rId4">
            <a:alphaModFix/>
          </a:blip>
          <a:srcRect l="17850" t="15888"/>
          <a:stretch/>
        </p:blipFill>
        <p:spPr>
          <a:xfrm>
            <a:off x="8342375" y="844876"/>
            <a:ext cx="801625" cy="6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1"/>
          <p:cNvSpPr txBox="1">
            <a:spLocks noGrp="1"/>
          </p:cNvSpPr>
          <p:nvPr>
            <p:ph type="body" idx="1"/>
          </p:nvPr>
        </p:nvSpPr>
        <p:spPr>
          <a:xfrm>
            <a:off x="1966150" y="2495550"/>
            <a:ext cx="4301100" cy="18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L’ENT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5700" y="2483920"/>
            <a:ext cx="675425" cy="7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2"/>
          <p:cNvSpPr txBox="1">
            <a:spLocks noGrp="1"/>
          </p:cNvSpPr>
          <p:nvPr>
            <p:ph type="title"/>
          </p:nvPr>
        </p:nvSpPr>
        <p:spPr>
          <a:xfrm>
            <a:off x="138348" y="75875"/>
            <a:ext cx="9005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2- Créer un livre audio/vidéo en lecture enrichie</a:t>
            </a:r>
            <a:endParaRPr/>
          </a:p>
        </p:txBody>
      </p:sp>
      <p:sp>
        <p:nvSpPr>
          <p:cNvPr id="356" name="Google Shape;356;p52"/>
          <p:cNvSpPr txBox="1">
            <a:spLocks noGrp="1"/>
          </p:cNvSpPr>
          <p:nvPr>
            <p:ph type="body" idx="1"/>
          </p:nvPr>
        </p:nvSpPr>
        <p:spPr>
          <a:xfrm>
            <a:off x="704850" y="768675"/>
            <a:ext cx="5139000" cy="1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Un livre audio conçu par des 6èmes: “La princesse sur un pois”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Bande annonce littéraires : L’ile des Esclaves, Marivaux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7" name="Google Shape;357;p5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1400" y="911175"/>
            <a:ext cx="3027775" cy="10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6500" y="2980850"/>
            <a:ext cx="2160775" cy="14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75" y="2980850"/>
            <a:ext cx="2549814" cy="14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2"/>
          <p:cNvSpPr txBox="1"/>
          <p:nvPr/>
        </p:nvSpPr>
        <p:spPr>
          <a:xfrm>
            <a:off x="1865300" y="4449425"/>
            <a:ext cx="40719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source : Jean-Charles BOUSQUET </a:t>
            </a:r>
            <a:r>
              <a:rPr lang="fr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@</a:t>
            </a:r>
            <a:r>
              <a:rPr lang="fr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BousquetJC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2"/>
          <p:cNvSpPr txBox="1">
            <a:spLocks noGrp="1"/>
          </p:cNvSpPr>
          <p:nvPr>
            <p:ph type="body" idx="1"/>
          </p:nvPr>
        </p:nvSpPr>
        <p:spPr>
          <a:xfrm>
            <a:off x="6308900" y="2140350"/>
            <a:ext cx="2911200" cy="1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u="sng"/>
              <a:t>Autres exemples : </a:t>
            </a:r>
            <a:endParaRPr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62" name="Google Shape;362;p52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66650" y="2878375"/>
            <a:ext cx="2254431" cy="5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Prise en main de l’outil</a:t>
            </a:r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body" idx="1"/>
          </p:nvPr>
        </p:nvSpPr>
        <p:spPr>
          <a:xfrm>
            <a:off x="628650" y="844875"/>
            <a:ext cx="7929600" cy="1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>
                <a:solidFill>
                  <a:srgbClr val="741B47"/>
                </a:solidFill>
              </a:rPr>
              <a:t>Tâche demandée aux enseignants</a:t>
            </a: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Prendre en main un outil de création audio ou vidéo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53"/>
          <p:cNvGrpSpPr/>
          <p:nvPr/>
        </p:nvGrpSpPr>
        <p:grpSpPr>
          <a:xfrm>
            <a:off x="7664467" y="71337"/>
            <a:ext cx="928386" cy="1180470"/>
            <a:chOff x="7833159" y="4539455"/>
            <a:chExt cx="1158600" cy="1451100"/>
          </a:xfrm>
        </p:grpSpPr>
        <p:pic>
          <p:nvPicPr>
            <p:cNvPr id="370" name="Google Shape;370;p53"/>
            <p:cNvPicPr preferRelativeResize="0"/>
            <p:nvPr/>
          </p:nvPicPr>
          <p:blipFill rotWithShape="1">
            <a:blip r:embed="rId3">
              <a:alphaModFix/>
            </a:blip>
            <a:srcRect t="9387" r="19935"/>
            <a:stretch/>
          </p:blipFill>
          <p:spPr>
            <a:xfrm>
              <a:off x="7833159" y="4539455"/>
              <a:ext cx="1158600" cy="145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53"/>
            <p:cNvSpPr/>
            <p:nvPr/>
          </p:nvSpPr>
          <p:spPr>
            <a:xfrm flipH="1">
              <a:off x="8088747" y="5101525"/>
              <a:ext cx="647400" cy="720900"/>
            </a:xfrm>
            <a:prstGeom prst="pie">
              <a:avLst>
                <a:gd name="adj1" fmla="val 16997307"/>
                <a:gd name="adj2" fmla="val 16192367"/>
              </a:avLst>
            </a:prstGeom>
            <a:solidFill>
              <a:srgbClr val="C27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lang="fr" sz="2500" b="1"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2" name="Google Shape;372;p53"/>
          <p:cNvPicPr preferRelativeResize="0"/>
          <p:nvPr/>
        </p:nvPicPr>
        <p:blipFill rotWithShape="1">
          <a:blip r:embed="rId4">
            <a:alphaModFix/>
          </a:blip>
          <a:srcRect l="17850" t="15888"/>
          <a:stretch/>
        </p:blipFill>
        <p:spPr>
          <a:xfrm>
            <a:off x="8342375" y="844876"/>
            <a:ext cx="801625" cy="6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3"/>
          <p:cNvSpPr txBox="1">
            <a:spLocks noGrp="1"/>
          </p:cNvSpPr>
          <p:nvPr>
            <p:ph type="body" idx="1"/>
          </p:nvPr>
        </p:nvSpPr>
        <p:spPr>
          <a:xfrm>
            <a:off x="1204150" y="2334025"/>
            <a:ext cx="4110600" cy="22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APP Audio 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App Livre multimédia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APP Capsule Vidéo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4" name="Google Shape;374;p5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8950" y="2419357"/>
            <a:ext cx="675425" cy="6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4475" y="3986400"/>
            <a:ext cx="675425" cy="6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6324" y="3986412"/>
            <a:ext cx="675425" cy="6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74475" y="3174050"/>
            <a:ext cx="675425" cy="6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3"/>
          <p:cNvSpPr txBox="1"/>
          <p:nvPr/>
        </p:nvSpPr>
        <p:spPr>
          <a:xfrm>
            <a:off x="7600350" y="3304313"/>
            <a:ext cx="1562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Tuto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pdf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video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3"/>
          <p:cNvSpPr txBox="1"/>
          <p:nvPr/>
        </p:nvSpPr>
        <p:spPr>
          <a:xfrm>
            <a:off x="7600350" y="2549600"/>
            <a:ext cx="1841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Tuto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pdf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en ligne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3"/>
          <p:cNvSpPr txBox="1"/>
          <p:nvPr/>
        </p:nvSpPr>
        <p:spPr>
          <a:xfrm>
            <a:off x="7600350" y="4116663"/>
            <a:ext cx="12501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Tuto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video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5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108950" y="3202875"/>
            <a:ext cx="675425" cy="6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108950" y="3986400"/>
            <a:ext cx="675425" cy="6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248841" y="266700"/>
            <a:ext cx="2949300" cy="12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numérique</a:t>
            </a:r>
            <a:endParaRPr/>
          </a:p>
        </p:txBody>
      </p:sp>
      <p:sp>
        <p:nvSpPr>
          <p:cNvPr id="118" name="Google Shape;118;p27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248850" y="1466850"/>
            <a:ext cx="29493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Le prescrit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Les mythes du numérique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ressources complémentaires</a:t>
            </a:r>
            <a:endParaRPr/>
          </a:p>
        </p:txBody>
      </p:sp>
      <p:sp>
        <p:nvSpPr>
          <p:cNvPr id="388" name="Google Shape;388;p54"/>
          <p:cNvSpPr txBox="1">
            <a:spLocks noGrp="1"/>
          </p:cNvSpPr>
          <p:nvPr>
            <p:ph type="body" idx="1"/>
          </p:nvPr>
        </p:nvSpPr>
        <p:spPr>
          <a:xfrm>
            <a:off x="857250" y="844875"/>
            <a:ext cx="52632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Banque de sons libres de droit :</a:t>
            </a:r>
            <a:endParaRPr/>
          </a:p>
          <a:p>
            <a:pPr marL="45720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 u="sng">
                <a:solidFill>
                  <a:srgbClr val="1155CC"/>
                </a:solidFill>
                <a:hlinkClick r:id="rId3"/>
              </a:rPr>
              <a:t>www.auboutdufil.com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 u="sng">
                <a:solidFill>
                  <a:srgbClr val="1155CC"/>
                </a:solidFill>
                <a:hlinkClick r:id="rId4"/>
              </a:rPr>
              <a:t>lasonotheque.org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 u="sng">
                <a:solidFill>
                  <a:srgbClr val="1155CC"/>
                </a:solidFill>
                <a:hlinkClick r:id="rId5"/>
              </a:rPr>
              <a:t>cctrax.com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Banque d’images libres de droit :</a:t>
            </a:r>
            <a:endParaRPr/>
          </a:p>
          <a:p>
            <a:pPr marL="45720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400" u="sng">
                <a:solidFill>
                  <a:schemeClr val="hlink"/>
                </a:solidFill>
                <a:hlinkClick r:id="rId6"/>
              </a:rPr>
              <a:t>pixabay.com/fr/</a:t>
            </a:r>
            <a:endParaRPr sz="2400"/>
          </a:p>
          <a:p>
            <a:pPr marL="45720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400" u="sng">
                <a:solidFill>
                  <a:schemeClr val="hlink"/>
                </a:solidFill>
                <a:hlinkClick r:id="rId7"/>
              </a:rPr>
              <a:t>fotomelia.com/</a:t>
            </a:r>
            <a:endParaRPr sz="2400"/>
          </a:p>
          <a:p>
            <a:pPr marL="45720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400" u="sng">
                <a:solidFill>
                  <a:schemeClr val="hlink"/>
                </a:solidFill>
                <a:hlinkClick r:id="rId8"/>
              </a:rPr>
              <a:t>www.pexels.com/fr-fr/</a:t>
            </a:r>
            <a:endParaRPr sz="2400"/>
          </a:p>
          <a:p>
            <a:pPr marL="4572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9" name="Google Shape;389;p5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33375" y="935550"/>
            <a:ext cx="2428576" cy="34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91775" y="3848775"/>
            <a:ext cx="571200" cy="5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4"/>
          <p:cNvSpPr txBox="1"/>
          <p:nvPr/>
        </p:nvSpPr>
        <p:spPr>
          <a:xfrm>
            <a:off x="6101063" y="4419975"/>
            <a:ext cx="28932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source : Nicolas OLIVIER </a:t>
            </a:r>
            <a:r>
              <a:rPr lang="fr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@edmustech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5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dans les autres matières ?</a:t>
            </a:r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body" idx="1"/>
          </p:nvPr>
        </p:nvSpPr>
        <p:spPr>
          <a:xfrm>
            <a:off x="857250" y="692475"/>
            <a:ext cx="70005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Compte rendu d’expérience en Technologie</a:t>
            </a:r>
            <a:endParaRPr/>
          </a:p>
        </p:txBody>
      </p:sp>
      <p:pic>
        <p:nvPicPr>
          <p:cNvPr id="398" name="Google Shape;398;p5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3375" y="1906563"/>
            <a:ext cx="3234251" cy="22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4175" y="1435625"/>
            <a:ext cx="4219501" cy="29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2875" y="3964725"/>
            <a:ext cx="571200" cy="5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5"/>
          <p:cNvSpPr txBox="1"/>
          <p:nvPr/>
        </p:nvSpPr>
        <p:spPr>
          <a:xfrm>
            <a:off x="1540080" y="4496175"/>
            <a:ext cx="41013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source : Nicolas TOURREAU </a:t>
            </a:r>
            <a:r>
              <a:rPr lang="fr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@IANum_Techno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6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dans les autres matières ?</a:t>
            </a:r>
            <a:endParaRPr/>
          </a:p>
        </p:txBody>
      </p:sp>
      <p:sp>
        <p:nvSpPr>
          <p:cNvPr id="407" name="Google Shape;407;p56"/>
          <p:cNvSpPr txBox="1">
            <a:spLocks noGrp="1"/>
          </p:cNvSpPr>
          <p:nvPr>
            <p:ph type="body" idx="1"/>
          </p:nvPr>
        </p:nvSpPr>
        <p:spPr>
          <a:xfrm>
            <a:off x="857250" y="692475"/>
            <a:ext cx="80292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Raconter une histoire en programmant avec Scratch</a:t>
            </a:r>
            <a:endParaRPr/>
          </a:p>
        </p:txBody>
      </p:sp>
      <p:pic>
        <p:nvPicPr>
          <p:cNvPr id="408" name="Google Shape;408;p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421" y="1452250"/>
            <a:ext cx="3387525" cy="28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"/>
          <p:cNvSpPr txBox="1">
            <a:spLocks noGrp="1"/>
          </p:cNvSpPr>
          <p:nvPr>
            <p:ph type="title"/>
          </p:nvPr>
        </p:nvSpPr>
        <p:spPr>
          <a:xfrm>
            <a:off x="248841" y="266700"/>
            <a:ext cx="2949300" cy="12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Ecrire</a:t>
            </a:r>
            <a:endParaRPr/>
          </a:p>
        </p:txBody>
      </p:sp>
      <p:sp>
        <p:nvSpPr>
          <p:cNvPr id="414" name="Google Shape;414;p57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7"/>
          <p:cNvSpPr txBox="1">
            <a:spLocks noGrp="1"/>
          </p:cNvSpPr>
          <p:nvPr>
            <p:ph type="body" idx="1"/>
          </p:nvPr>
        </p:nvSpPr>
        <p:spPr>
          <a:xfrm>
            <a:off x="248850" y="1466850"/>
            <a:ext cx="29493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Exemple d’activités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Outils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fr"/>
              <a:t>Prise en main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6" name="Google Shape;41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800" y="1775700"/>
            <a:ext cx="3508325" cy="25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1- L’écriture collaborative</a:t>
            </a:r>
            <a:endParaRPr/>
          </a:p>
        </p:txBody>
      </p:sp>
      <p:sp>
        <p:nvSpPr>
          <p:cNvPr id="422" name="Google Shape;422;p58"/>
          <p:cNvSpPr txBox="1">
            <a:spLocks noGrp="1"/>
          </p:cNvSpPr>
          <p:nvPr>
            <p:ph type="body" idx="1"/>
          </p:nvPr>
        </p:nvSpPr>
        <p:spPr>
          <a:xfrm>
            <a:off x="704850" y="768675"/>
            <a:ext cx="7844700" cy="1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Rédaction d’une nouvelle et de la Revue de projet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5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3600" y="1543263"/>
            <a:ext cx="2691650" cy="31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275" y="1856500"/>
            <a:ext cx="4302752" cy="27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8075" y="1516862"/>
            <a:ext cx="481125" cy="6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417" y="1660917"/>
            <a:ext cx="1649775" cy="3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Prise en main de l’outil</a:t>
            </a:r>
            <a:endParaRPr/>
          </a:p>
        </p:txBody>
      </p:sp>
      <p:sp>
        <p:nvSpPr>
          <p:cNvPr id="432" name="Google Shape;432;p59"/>
          <p:cNvSpPr txBox="1">
            <a:spLocks noGrp="1"/>
          </p:cNvSpPr>
          <p:nvPr>
            <p:ph type="body" idx="1"/>
          </p:nvPr>
        </p:nvSpPr>
        <p:spPr>
          <a:xfrm>
            <a:off x="628650" y="844875"/>
            <a:ext cx="83703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>
                <a:solidFill>
                  <a:srgbClr val="741B47"/>
                </a:solidFill>
              </a:rPr>
              <a:t>Tâche demandée aux enseignants</a:t>
            </a: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/>
              <a:t>Prendre en main plusieurs outils d’écriture collaborative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59"/>
          <p:cNvGrpSpPr/>
          <p:nvPr/>
        </p:nvGrpSpPr>
        <p:grpSpPr>
          <a:xfrm>
            <a:off x="7664467" y="71337"/>
            <a:ext cx="928386" cy="1180470"/>
            <a:chOff x="7833159" y="4539455"/>
            <a:chExt cx="1158600" cy="1451100"/>
          </a:xfrm>
        </p:grpSpPr>
        <p:pic>
          <p:nvPicPr>
            <p:cNvPr id="434" name="Google Shape;434;p59"/>
            <p:cNvPicPr preferRelativeResize="0"/>
            <p:nvPr/>
          </p:nvPicPr>
          <p:blipFill rotWithShape="1">
            <a:blip r:embed="rId3">
              <a:alphaModFix/>
            </a:blip>
            <a:srcRect t="9387" r="19935"/>
            <a:stretch/>
          </p:blipFill>
          <p:spPr>
            <a:xfrm>
              <a:off x="7833159" y="4539455"/>
              <a:ext cx="1158600" cy="145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59"/>
            <p:cNvSpPr/>
            <p:nvPr/>
          </p:nvSpPr>
          <p:spPr>
            <a:xfrm flipH="1">
              <a:off x="8088747" y="5101525"/>
              <a:ext cx="647400" cy="720900"/>
            </a:xfrm>
            <a:prstGeom prst="pie">
              <a:avLst>
                <a:gd name="adj1" fmla="val 16997307"/>
                <a:gd name="adj2" fmla="val 16192367"/>
              </a:avLst>
            </a:prstGeom>
            <a:solidFill>
              <a:srgbClr val="C27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lang="fr" sz="2500" b="1"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6" name="Google Shape;436;p59"/>
          <p:cNvPicPr preferRelativeResize="0"/>
          <p:nvPr/>
        </p:nvPicPr>
        <p:blipFill rotWithShape="1">
          <a:blip r:embed="rId4">
            <a:alphaModFix/>
          </a:blip>
          <a:srcRect l="17850" t="15888"/>
          <a:stretch/>
        </p:blipFill>
        <p:spPr>
          <a:xfrm>
            <a:off x="8342375" y="844876"/>
            <a:ext cx="801625" cy="6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9"/>
          <p:cNvSpPr txBox="1">
            <a:spLocks noGrp="1"/>
          </p:cNvSpPr>
          <p:nvPr>
            <p:ph type="body" idx="1"/>
          </p:nvPr>
        </p:nvSpPr>
        <p:spPr>
          <a:xfrm>
            <a:off x="1204150" y="2334025"/>
            <a:ext cx="4110600" cy="22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Pad de l’ENT 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Framapad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➔"/>
            </a:pPr>
            <a:r>
              <a:rPr lang="fr"/>
              <a:t>Google Doc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9"/>
          <p:cNvSpPr txBox="1"/>
          <p:nvPr/>
        </p:nvSpPr>
        <p:spPr>
          <a:xfrm>
            <a:off x="6517350" y="2555313"/>
            <a:ext cx="1841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Lien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9"/>
          <p:cNvSpPr txBox="1"/>
          <p:nvPr/>
        </p:nvSpPr>
        <p:spPr>
          <a:xfrm>
            <a:off x="6517350" y="4116675"/>
            <a:ext cx="22458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Tuto pdf : </a:t>
            </a:r>
            <a:r>
              <a:rPr lang="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Style</a:t>
            </a:r>
            <a:r>
              <a:rPr lang="fr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Sommaire</a:t>
            </a:r>
            <a:r>
              <a:rPr lang="fr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PiedPage</a:t>
            </a:r>
            <a:r>
              <a:rPr lang="fr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Image</a:t>
            </a:r>
            <a:r>
              <a:rPr lang="fr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99900" y="2407720"/>
            <a:ext cx="675425" cy="71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04767" y="3370417"/>
            <a:ext cx="1649775" cy="3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04775" y="3986413"/>
            <a:ext cx="481125" cy="6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0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2- Rédiger un recueil de nouvelles</a:t>
            </a:r>
            <a:endParaRPr/>
          </a:p>
        </p:txBody>
      </p:sp>
      <p:sp>
        <p:nvSpPr>
          <p:cNvPr id="448" name="Google Shape;448;p60"/>
          <p:cNvSpPr txBox="1">
            <a:spLocks noGrp="1"/>
          </p:cNvSpPr>
          <p:nvPr>
            <p:ph type="body" idx="1"/>
          </p:nvPr>
        </p:nvSpPr>
        <p:spPr>
          <a:xfrm>
            <a:off x="704850" y="540075"/>
            <a:ext cx="6090600" cy="1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La séquence consiste à rédiger un recueil collectif (texte et son) mis en ligne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9" name="Google Shape;449;p6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950" y="1612200"/>
            <a:ext cx="1915748" cy="27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5125" y="3874000"/>
            <a:ext cx="719350" cy="7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5238" y="1755200"/>
            <a:ext cx="1797176" cy="249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0">
            <a:hlinkClick r:id="rId6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3557" y="4289645"/>
            <a:ext cx="1240550" cy="5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1600" y="2812830"/>
            <a:ext cx="1240550" cy="173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0"/>
          <p:cNvPicPr preferRelativeResize="0"/>
          <p:nvPr/>
        </p:nvPicPr>
        <p:blipFill rotWithShape="1">
          <a:blip r:embed="rId11">
            <a:alphaModFix/>
          </a:blip>
          <a:srcRect t="21267" b="20622"/>
          <a:stretch/>
        </p:blipFill>
        <p:spPr>
          <a:xfrm>
            <a:off x="7776550" y="4377572"/>
            <a:ext cx="1240550" cy="36046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0"/>
          <p:cNvSpPr txBox="1">
            <a:spLocks noGrp="1"/>
          </p:cNvSpPr>
          <p:nvPr>
            <p:ph type="body" idx="1"/>
          </p:nvPr>
        </p:nvSpPr>
        <p:spPr>
          <a:xfrm>
            <a:off x="6385100" y="1987950"/>
            <a:ext cx="2718300" cy="1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u="sng"/>
              <a:t>Autre exemple : </a:t>
            </a:r>
            <a:endParaRPr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1"/>
          <p:cNvSpPr txBox="1">
            <a:spLocks noGrp="1"/>
          </p:cNvSpPr>
          <p:nvPr>
            <p:ph type="title"/>
          </p:nvPr>
        </p:nvSpPr>
        <p:spPr>
          <a:xfrm>
            <a:off x="248841" y="266700"/>
            <a:ext cx="2949300" cy="12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Exploitation pédagogique</a:t>
            </a:r>
            <a:endParaRPr/>
          </a:p>
        </p:txBody>
      </p:sp>
      <p:sp>
        <p:nvSpPr>
          <p:cNvPr id="461" name="Google Shape;461;p61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1"/>
          <p:cNvSpPr txBox="1">
            <a:spLocks noGrp="1"/>
          </p:cNvSpPr>
          <p:nvPr>
            <p:ph type="body" idx="1"/>
          </p:nvPr>
        </p:nvSpPr>
        <p:spPr>
          <a:xfrm>
            <a:off x="248850" y="1466850"/>
            <a:ext cx="29493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Comment réinvestir ce que j’ai appris 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Les points de vigilance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2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Exploitation pédagogique</a:t>
            </a:r>
            <a:endParaRPr/>
          </a:p>
        </p:txBody>
      </p:sp>
      <p:sp>
        <p:nvSpPr>
          <p:cNvPr id="468" name="Google Shape;468;p62"/>
          <p:cNvSpPr txBox="1">
            <a:spLocks noGrp="1"/>
          </p:cNvSpPr>
          <p:nvPr>
            <p:ph type="body" idx="1"/>
          </p:nvPr>
        </p:nvSpPr>
        <p:spPr>
          <a:xfrm>
            <a:off x="628650" y="844882"/>
            <a:ext cx="78867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>
                <a:solidFill>
                  <a:srgbClr val="741B47"/>
                </a:solidFill>
              </a:rPr>
              <a:t>Tâche demandée aux enseignants</a:t>
            </a: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Concevoir au moins une activité ou une ressource numérique, simple ou complexe, que vous mettrez prochainement en oeuvre avec une classe.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200" i="1"/>
              <a:t>N’hésitez pas à vous appuyer sur les ressources mises à disposition sur le Padlet et sur le diaporama de la formation.</a:t>
            </a: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62"/>
          <p:cNvGrpSpPr/>
          <p:nvPr/>
        </p:nvGrpSpPr>
        <p:grpSpPr>
          <a:xfrm>
            <a:off x="7664467" y="71337"/>
            <a:ext cx="928386" cy="1180470"/>
            <a:chOff x="7833159" y="4539455"/>
            <a:chExt cx="1158600" cy="1451100"/>
          </a:xfrm>
        </p:grpSpPr>
        <p:pic>
          <p:nvPicPr>
            <p:cNvPr id="470" name="Google Shape;470;p62"/>
            <p:cNvPicPr preferRelativeResize="0"/>
            <p:nvPr/>
          </p:nvPicPr>
          <p:blipFill rotWithShape="1">
            <a:blip r:embed="rId3">
              <a:alphaModFix/>
            </a:blip>
            <a:srcRect t="9387" r="19935"/>
            <a:stretch/>
          </p:blipFill>
          <p:spPr>
            <a:xfrm>
              <a:off x="7833159" y="4539455"/>
              <a:ext cx="1158600" cy="145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p62"/>
            <p:cNvSpPr/>
            <p:nvPr/>
          </p:nvSpPr>
          <p:spPr>
            <a:xfrm flipH="1">
              <a:off x="8088747" y="5101525"/>
              <a:ext cx="647400" cy="720900"/>
            </a:xfrm>
            <a:prstGeom prst="pie">
              <a:avLst>
                <a:gd name="adj1" fmla="val 16236060"/>
                <a:gd name="adj2" fmla="val 16192367"/>
              </a:avLst>
            </a:prstGeom>
            <a:solidFill>
              <a:srgbClr val="C27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lang="fr" sz="2500" b="1">
                  <a:latin typeface="Calibri"/>
                  <a:ea typeface="Calibri"/>
                  <a:cs typeface="Calibri"/>
                  <a:sym typeface="Calibri"/>
                </a:rPr>
                <a:t>90</a:t>
              </a:r>
              <a:endParaRPr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2" name="Google Shape;472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1960" y="873692"/>
            <a:ext cx="975839" cy="738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3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points de vigilance</a:t>
            </a:r>
            <a:endParaRPr/>
          </a:p>
        </p:txBody>
      </p:sp>
      <p:sp>
        <p:nvSpPr>
          <p:cNvPr id="478" name="Google Shape;478;p63"/>
          <p:cNvSpPr txBox="1">
            <a:spLocks noGrp="1"/>
          </p:cNvSpPr>
          <p:nvPr>
            <p:ph type="body" idx="1"/>
          </p:nvPr>
        </p:nvSpPr>
        <p:spPr>
          <a:xfrm>
            <a:off x="628650" y="844882"/>
            <a:ext cx="78867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>
                <a:solidFill>
                  <a:srgbClr val="741B47"/>
                </a:solidFill>
              </a:rPr>
              <a:t>Droits à l’image, à la voix, droits d’auteur</a:t>
            </a: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9" name="Google Shape;479;p6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3771" y="1708196"/>
            <a:ext cx="4338250" cy="29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7122" y="74125"/>
            <a:ext cx="2930076" cy="9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4396" y="1650275"/>
            <a:ext cx="3257676" cy="302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prescrit</a:t>
            </a:r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628650" y="844882"/>
            <a:ext cx="78867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808080"/>
                </a:solidFill>
              </a:rPr>
              <a:t>Pourquoi enseigner les usages du numérique et pourquoi enseigner le Lire, Dire, Écrire avec le numérique ? </a:t>
            </a:r>
            <a:endParaRPr sz="2400" b="1">
              <a:solidFill>
                <a:srgbClr val="80808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rgbClr val="808080"/>
                </a:solidFill>
              </a:rPr>
              <a:t>Le numérique, une compétence professionnelle de l’enseignant</a:t>
            </a:r>
            <a:endParaRPr sz="2400">
              <a:solidFill>
                <a:srgbClr val="80808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rgbClr val="808080"/>
                </a:solidFill>
              </a:rPr>
              <a:t>Le numérique dans les programmes du cycles 3 et 4 et socle commun</a:t>
            </a:r>
            <a:endParaRPr sz="2400">
              <a:solidFill>
                <a:srgbClr val="80808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rgbClr val="808080"/>
                </a:solidFill>
              </a:rPr>
              <a:t>Lire, Dire, Écrire au cycles 3 et 4 et socle commun</a:t>
            </a:r>
            <a:endParaRPr sz="2400">
              <a:solidFill>
                <a:srgbClr val="80808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4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points de vigilance</a:t>
            </a:r>
            <a:endParaRPr/>
          </a:p>
        </p:txBody>
      </p:sp>
      <p:sp>
        <p:nvSpPr>
          <p:cNvPr id="487" name="Google Shape;487;p64"/>
          <p:cNvSpPr txBox="1">
            <a:spLocks noGrp="1"/>
          </p:cNvSpPr>
          <p:nvPr>
            <p:ph type="body" idx="1"/>
          </p:nvPr>
        </p:nvSpPr>
        <p:spPr>
          <a:xfrm>
            <a:off x="628650" y="844875"/>
            <a:ext cx="62523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>
                <a:solidFill>
                  <a:srgbClr val="741B47"/>
                </a:solidFill>
              </a:rPr>
              <a:t>Compte mail élèves</a:t>
            </a: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8" name="Google Shape;48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125" y="1562125"/>
            <a:ext cx="4752974" cy="31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800" y="1757394"/>
            <a:ext cx="2535175" cy="14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7359" y="3186925"/>
            <a:ext cx="1736066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5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points de vigilance</a:t>
            </a:r>
            <a:endParaRPr/>
          </a:p>
        </p:txBody>
      </p:sp>
      <p:sp>
        <p:nvSpPr>
          <p:cNvPr id="496" name="Google Shape;496;p65"/>
          <p:cNvSpPr txBox="1">
            <a:spLocks noGrp="1"/>
          </p:cNvSpPr>
          <p:nvPr>
            <p:ph type="body" idx="1"/>
          </p:nvPr>
        </p:nvSpPr>
        <p:spPr>
          <a:xfrm>
            <a:off x="628650" y="844875"/>
            <a:ext cx="54771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800"/>
              <a:buChar char="❖"/>
            </a:pPr>
            <a:r>
              <a:rPr lang="fr">
                <a:solidFill>
                  <a:srgbClr val="741B47"/>
                </a:solidFill>
              </a:rPr>
              <a:t>Le règlement général sur la protection des données</a:t>
            </a: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7" name="Google Shape;49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500" y="2264175"/>
            <a:ext cx="2982499" cy="14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6150" y="116100"/>
            <a:ext cx="3257650" cy="46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6"/>
          <p:cNvSpPr txBox="1">
            <a:spLocks noGrp="1"/>
          </p:cNvSpPr>
          <p:nvPr>
            <p:ph type="title"/>
          </p:nvPr>
        </p:nvSpPr>
        <p:spPr>
          <a:xfrm>
            <a:off x="248841" y="266700"/>
            <a:ext cx="2949300" cy="12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Bilan de la journée</a:t>
            </a:r>
            <a:endParaRPr/>
          </a:p>
        </p:txBody>
      </p:sp>
      <p:sp>
        <p:nvSpPr>
          <p:cNvPr id="504" name="Google Shape;504;p66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6"/>
          <p:cNvSpPr txBox="1">
            <a:spLocks noGrp="1"/>
          </p:cNvSpPr>
          <p:nvPr>
            <p:ph type="body" idx="1"/>
          </p:nvPr>
        </p:nvSpPr>
        <p:spPr>
          <a:xfrm>
            <a:off x="248850" y="1466850"/>
            <a:ext cx="2949300" cy="2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Ce que je retiens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Mes ressources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Évaluation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6" name="Google Shape;50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921" y="1564000"/>
            <a:ext cx="2709599" cy="27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7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 que je retiens</a:t>
            </a:r>
            <a:endParaRPr/>
          </a:p>
        </p:txBody>
      </p:sp>
      <p:sp>
        <p:nvSpPr>
          <p:cNvPr id="512" name="Google Shape;512;p67"/>
          <p:cNvSpPr txBox="1">
            <a:spLocks noGrp="1"/>
          </p:cNvSpPr>
          <p:nvPr>
            <p:ph type="body" idx="1"/>
          </p:nvPr>
        </p:nvSpPr>
        <p:spPr>
          <a:xfrm>
            <a:off x="857250" y="692475"/>
            <a:ext cx="79947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600"/>
              <a:t>Individuellement, je réponds aux questions suivantes :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600"/>
              <a:buChar char="●"/>
            </a:pPr>
            <a:r>
              <a:rPr lang="fr" sz="2600"/>
              <a:t>À l’issue de cette journée, si vous deviez retenir deux informations clés, ce serait...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600"/>
              <a:buChar char="●"/>
            </a:pPr>
            <a:r>
              <a:rPr lang="fr" sz="2600"/>
              <a:t>Qu’est-ce que je vais pouvoir mettre en œuvre facilement et immédiatement ?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600"/>
              <a:buChar char="●"/>
            </a:pPr>
            <a:r>
              <a:rPr lang="fr" sz="2600"/>
              <a:t>Qu’est-ce qui me semble encore difficile ?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600"/>
              <a:buChar char="●"/>
            </a:pPr>
            <a:r>
              <a:rPr lang="fr" sz="2600"/>
              <a:t>Remarques, questions diverses.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67"/>
          <p:cNvGrpSpPr/>
          <p:nvPr/>
        </p:nvGrpSpPr>
        <p:grpSpPr>
          <a:xfrm>
            <a:off x="7664467" y="3424137"/>
            <a:ext cx="928386" cy="1180470"/>
            <a:chOff x="7833159" y="4539455"/>
            <a:chExt cx="1158600" cy="1451100"/>
          </a:xfrm>
        </p:grpSpPr>
        <p:pic>
          <p:nvPicPr>
            <p:cNvPr id="514" name="Google Shape;514;p67"/>
            <p:cNvPicPr preferRelativeResize="0"/>
            <p:nvPr/>
          </p:nvPicPr>
          <p:blipFill rotWithShape="1">
            <a:blip r:embed="rId3">
              <a:alphaModFix/>
            </a:blip>
            <a:srcRect t="9387" r="19935"/>
            <a:stretch/>
          </p:blipFill>
          <p:spPr>
            <a:xfrm>
              <a:off x="7833159" y="4539455"/>
              <a:ext cx="1158600" cy="145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67"/>
            <p:cNvSpPr/>
            <p:nvPr/>
          </p:nvSpPr>
          <p:spPr>
            <a:xfrm flipH="1">
              <a:off x="8088747" y="5101525"/>
              <a:ext cx="647400" cy="720900"/>
            </a:xfrm>
            <a:prstGeom prst="pie">
              <a:avLst>
                <a:gd name="adj1" fmla="val 13214013"/>
                <a:gd name="adj2" fmla="val 16192367"/>
              </a:avLst>
            </a:prstGeom>
            <a:solidFill>
              <a:srgbClr val="C27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lang="fr" sz="2500" b="1"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25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6" name="Google Shape;516;p67"/>
          <p:cNvPicPr preferRelativeResize="0"/>
          <p:nvPr/>
        </p:nvPicPr>
        <p:blipFill rotWithShape="1">
          <a:blip r:embed="rId4">
            <a:alphaModFix/>
          </a:blip>
          <a:srcRect l="17850" t="15888"/>
          <a:stretch/>
        </p:blipFill>
        <p:spPr>
          <a:xfrm>
            <a:off x="8342375" y="4197676"/>
            <a:ext cx="801625" cy="6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8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Ressources</a:t>
            </a:r>
            <a:endParaRPr/>
          </a:p>
        </p:txBody>
      </p:sp>
      <p:sp>
        <p:nvSpPr>
          <p:cNvPr id="522" name="Google Shape;522;p68"/>
          <p:cNvSpPr txBox="1">
            <a:spLocks noGrp="1"/>
          </p:cNvSpPr>
          <p:nvPr>
            <p:ph type="body" idx="1"/>
          </p:nvPr>
        </p:nvSpPr>
        <p:spPr>
          <a:xfrm>
            <a:off x="628650" y="844882"/>
            <a:ext cx="78867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Char char="●"/>
            </a:pPr>
            <a:r>
              <a:rPr lang="fr" sz="2400"/>
              <a:t>Padlet Lire, Dire, Ecrire avec le Numérique : </a:t>
            </a:r>
            <a:r>
              <a:rPr lang="fr" sz="2400" u="sng">
                <a:solidFill>
                  <a:schemeClr val="hlink"/>
                </a:solidFill>
                <a:hlinkClick r:id="rId3"/>
              </a:rPr>
              <a:t>https://fr.padlet.com/AMFRANCAIS/LDEnumerique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Char char="●"/>
            </a:pPr>
            <a:r>
              <a:rPr lang="fr" sz="2400">
                <a:solidFill>
                  <a:srgbClr val="808080"/>
                </a:solidFill>
              </a:rPr>
              <a:t>Site mission académique Lire, dire, écrire :</a:t>
            </a:r>
            <a:r>
              <a:rPr lang="fr" sz="2400">
                <a:solidFill>
                  <a:schemeClr val="dk1"/>
                </a:solidFill>
              </a:rPr>
              <a:t> </a:t>
            </a:r>
            <a:r>
              <a:rPr lang="fr" sz="2400" u="sng">
                <a:solidFill>
                  <a:srgbClr val="1155CC"/>
                </a:solidFill>
                <a:hlinkClick r:id="rId4"/>
              </a:rPr>
              <a:t>https://disciplines.ac-toulouse.fr/parcours-de-l-eleve/mission-lire-dire-ecrire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Char char="●"/>
            </a:pPr>
            <a:r>
              <a:rPr lang="fr" sz="2400">
                <a:solidFill>
                  <a:srgbClr val="808080"/>
                </a:solidFill>
              </a:rPr>
              <a:t>Site disciplinaire académique : </a:t>
            </a:r>
            <a:r>
              <a:rPr lang="fr" sz="2400" u="sng">
                <a:solidFill>
                  <a:srgbClr val="1155CC"/>
                </a:solidFill>
                <a:hlinkClick r:id="rId5"/>
              </a:rPr>
              <a:t>https://disciplines.ac-toulouse.fr/lettres/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Char char="●"/>
            </a:pPr>
            <a:r>
              <a:rPr lang="fr" sz="2400">
                <a:solidFill>
                  <a:srgbClr val="808080"/>
                </a:solidFill>
              </a:rPr>
              <a:t>Sites pages des lettres ac-Versailles : </a:t>
            </a:r>
            <a:r>
              <a:rPr lang="fr" sz="2400" u="sng">
                <a:solidFill>
                  <a:srgbClr val="1155CC"/>
                </a:solidFill>
                <a:hlinkClick r:id="rId6"/>
              </a:rPr>
              <a:t>https://lettres.ac-versailles.fr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 txBox="1">
            <a:spLocks noGrp="1"/>
          </p:cNvSpPr>
          <p:nvPr>
            <p:ph type="title"/>
          </p:nvPr>
        </p:nvSpPr>
        <p:spPr>
          <a:xfrm>
            <a:off x="138362" y="75872"/>
            <a:ext cx="788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Évaluation de la formation</a:t>
            </a:r>
            <a:endParaRPr/>
          </a:p>
        </p:txBody>
      </p:sp>
      <p:sp>
        <p:nvSpPr>
          <p:cNvPr id="528" name="Google Shape;528;p69"/>
          <p:cNvSpPr txBox="1">
            <a:spLocks noGrp="1"/>
          </p:cNvSpPr>
          <p:nvPr>
            <p:ph type="body" idx="1"/>
          </p:nvPr>
        </p:nvSpPr>
        <p:spPr>
          <a:xfrm>
            <a:off x="628650" y="844882"/>
            <a:ext cx="7886700" cy="3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138348" y="75875"/>
            <a:ext cx="9005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compétence professionnelle de l’enseignant</a:t>
            </a:r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628650" y="708850"/>
            <a:ext cx="7886700" cy="3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Font typeface="Arial"/>
              <a:buNone/>
            </a:pPr>
            <a:r>
              <a:rPr lang="fr" sz="1200" b="1"/>
              <a:t>BO du 30 juillet 2013 et du 26 mars 2015</a:t>
            </a:r>
            <a:endParaRPr sz="1200"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8789"/>
              </a:buClr>
              <a:buFont typeface="Arial"/>
              <a:buNone/>
            </a:pPr>
            <a:r>
              <a:rPr lang="fr" sz="2590" b="1"/>
              <a:t>C9 : Intégrer les éléments de la culture numérique nécessaires à l'exercice de son métier</a:t>
            </a:r>
            <a:endParaRPr b="1"/>
          </a:p>
          <a:p>
            <a:pPr marL="685800" lvl="1" indent="-2146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r" sz="2000"/>
              <a:t>Tirer le meilleur parti des outils, des ressources et des usages numériques, en particulier pour permettre l'individualisation des apprentissages et développer les apprentissages collaboratifs.</a:t>
            </a:r>
            <a:endParaRPr sz="2000"/>
          </a:p>
          <a:p>
            <a:pPr marL="685800" lvl="1" indent="-2146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r" sz="2000"/>
              <a:t>Aider les élèves à s'approprier les outils et les usages numériques de manière critique et créative.</a:t>
            </a:r>
            <a:endParaRPr sz="2000"/>
          </a:p>
          <a:p>
            <a:pPr marL="685800" lvl="1" indent="-2146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r" sz="2000"/>
              <a:t>Participer à l'éducation des élèves à un usage responsable d'internet.</a:t>
            </a:r>
            <a:endParaRPr sz="2000"/>
          </a:p>
          <a:p>
            <a:pPr marL="685800" lvl="1" indent="-2146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fr" sz="2000"/>
              <a:t>Utiliser efficacement les technologies pour échanger et se former.</a:t>
            </a:r>
            <a:endParaRPr sz="2400">
              <a:solidFill>
                <a:srgbClr val="808080"/>
              </a:solidFill>
            </a:endParaRPr>
          </a:p>
        </p:txBody>
      </p:sp>
      <p:pic>
        <p:nvPicPr>
          <p:cNvPr id="132" name="Google Shape;132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0064" y="670771"/>
            <a:ext cx="2786549" cy="571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138348" y="75875"/>
            <a:ext cx="88953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numérique dans les programmes S4C, CRCN</a:t>
            </a:r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body" idx="1"/>
          </p:nvPr>
        </p:nvSpPr>
        <p:spPr>
          <a:xfrm>
            <a:off x="628650" y="1041325"/>
            <a:ext cx="78867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rgbClr val="741B47"/>
                </a:solidFill>
              </a:rPr>
              <a:t>CYCLE 3</a:t>
            </a:r>
            <a:endParaRPr sz="3600" b="1">
              <a:solidFill>
                <a:srgbClr val="741B4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u="sng">
                <a:solidFill>
                  <a:srgbClr val="808080"/>
                </a:solidFill>
                <a:hlinkClick r:id="rId3"/>
              </a:rPr>
              <a:t>Programmes du cycle 3</a:t>
            </a:r>
            <a:endParaRPr sz="2400">
              <a:solidFill>
                <a:srgbClr val="8080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808080"/>
                </a:solidFill>
              </a:rPr>
              <a:t>59 occurrences du mot “numérique”</a:t>
            </a:r>
            <a:endParaRPr sz="2400">
              <a:solidFill>
                <a:srgbClr val="8080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8080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rgbClr val="741B47"/>
                </a:solidFill>
              </a:rPr>
              <a:t>CYCLE 4 </a:t>
            </a:r>
            <a:endParaRPr sz="3600" b="1">
              <a:solidFill>
                <a:srgbClr val="741B4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lang="fr" sz="2400" u="sng">
                <a:solidFill>
                  <a:srgbClr val="808080"/>
                </a:solidFill>
                <a:hlinkClick r:id="rId4"/>
              </a:rPr>
              <a:t>Programmes du cycle 4</a:t>
            </a:r>
            <a:endParaRPr sz="2400">
              <a:solidFill>
                <a:srgbClr val="8080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808080"/>
                </a:solidFill>
              </a:rPr>
              <a:t>133 occurrences du mot “numérique”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138348" y="75875"/>
            <a:ext cx="88953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numérique dans les programmes S4C, CRCN</a:t>
            </a:r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1"/>
          </p:nvPr>
        </p:nvSpPr>
        <p:spPr>
          <a:xfrm>
            <a:off x="628650" y="1041325"/>
            <a:ext cx="78867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808080"/>
                </a:solidFill>
              </a:rPr>
              <a:t>Domaine 2 - Socle </a:t>
            </a:r>
            <a:endParaRPr sz="2400" b="1">
              <a:solidFill>
                <a:srgbClr val="808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808080"/>
                </a:solidFill>
              </a:rPr>
              <a:t>En français, les élèves apprennent à utiliser des </a:t>
            </a:r>
            <a:r>
              <a:rPr lang="fr" sz="2400">
                <a:solidFill>
                  <a:srgbClr val="741B47"/>
                </a:solidFill>
              </a:rPr>
              <a:t>outils d’écriture</a:t>
            </a:r>
            <a:r>
              <a:rPr lang="fr" sz="2400">
                <a:solidFill>
                  <a:srgbClr val="808080"/>
                </a:solidFill>
              </a:rPr>
              <a:t> (traitement de texte, correcteurs orthographiques, dictionnaires en ligne) et à </a:t>
            </a:r>
            <a:r>
              <a:rPr lang="fr" sz="2400">
                <a:solidFill>
                  <a:srgbClr val="741B47"/>
                </a:solidFill>
              </a:rPr>
              <a:t>produire un document intégrant du son et de l’image</a:t>
            </a:r>
            <a:r>
              <a:rPr lang="fr" sz="2400">
                <a:solidFill>
                  <a:srgbClr val="808080"/>
                </a:solidFill>
              </a:rPr>
              <a:t>.</a:t>
            </a:r>
            <a:endParaRPr sz="2400">
              <a:solidFill>
                <a:srgbClr val="80808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138348" y="75875"/>
            <a:ext cx="88953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Lire, Dire, Écrire dans les programmes S4C</a:t>
            </a: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1"/>
          </p:nvPr>
        </p:nvSpPr>
        <p:spPr>
          <a:xfrm>
            <a:off x="628650" y="715900"/>
            <a:ext cx="8334600" cy="38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808080"/>
                </a:solidFill>
              </a:rPr>
              <a:t>Français - Langage Oral </a:t>
            </a:r>
            <a:endParaRPr sz="2400" b="1">
              <a:solidFill>
                <a:srgbClr val="808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808080"/>
                </a:solidFill>
              </a:rPr>
              <a:t>Le langage oral étant caractérisé par sa volatilité, le recours aux </a:t>
            </a:r>
            <a:r>
              <a:rPr lang="fr" sz="2400">
                <a:solidFill>
                  <a:srgbClr val="741B47"/>
                </a:solidFill>
              </a:rPr>
              <a:t>enregistrements numériques</a:t>
            </a:r>
            <a:r>
              <a:rPr lang="fr" sz="2400">
                <a:solidFill>
                  <a:srgbClr val="808080"/>
                </a:solidFill>
              </a:rPr>
              <a:t> (audio ou vidéo) est conseillé pour permettre aux élèves un retour sur leur oral ou une nouvelle écoute dans le cas d’une situation de compréhension orale. </a:t>
            </a:r>
            <a:endParaRPr sz="2400">
              <a:solidFill>
                <a:srgbClr val="808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rgbClr val="808080"/>
                </a:solidFill>
              </a:rPr>
              <a:t>Attendus de fin de cycle</a:t>
            </a:r>
            <a:r>
              <a:rPr lang="fr" sz="2400">
                <a:solidFill>
                  <a:srgbClr val="808080"/>
                </a:solidFill>
              </a:rPr>
              <a:t> : réaliser une </a:t>
            </a:r>
            <a:r>
              <a:rPr lang="fr" sz="2400">
                <a:solidFill>
                  <a:srgbClr val="741B47"/>
                </a:solidFill>
              </a:rPr>
              <a:t>courte présentation orale</a:t>
            </a:r>
            <a:r>
              <a:rPr lang="fr" sz="2400">
                <a:solidFill>
                  <a:srgbClr val="808080"/>
                </a:solidFill>
              </a:rPr>
              <a:t> en prenant appui sur des notes ou sur </a:t>
            </a:r>
            <a:r>
              <a:rPr lang="fr" sz="2400">
                <a:solidFill>
                  <a:srgbClr val="741B47"/>
                </a:solidFill>
              </a:rPr>
              <a:t>diaporama ou autre outil</a:t>
            </a:r>
            <a:r>
              <a:rPr lang="fr" sz="2400">
                <a:solidFill>
                  <a:srgbClr val="808080"/>
                </a:solidFill>
              </a:rPr>
              <a:t> (numérique par exemple).</a:t>
            </a:r>
            <a:endParaRPr sz="2400">
              <a:solidFill>
                <a:srgbClr val="80808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138348" y="75875"/>
            <a:ext cx="88953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Lire, Dire, Écrire dans les programmes S4C</a:t>
            </a:r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1"/>
          </p:nvPr>
        </p:nvSpPr>
        <p:spPr>
          <a:xfrm>
            <a:off x="628650" y="715900"/>
            <a:ext cx="7886700" cy="38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808080"/>
                </a:solidFill>
              </a:rPr>
              <a:t>Français - Compréhension</a:t>
            </a:r>
            <a:endParaRPr sz="2400" b="1">
              <a:solidFill>
                <a:srgbClr val="808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808080"/>
                </a:solidFill>
              </a:rPr>
              <a:t>Supports </a:t>
            </a:r>
            <a:r>
              <a:rPr lang="fr" sz="2400">
                <a:solidFill>
                  <a:srgbClr val="808080"/>
                </a:solidFill>
              </a:rPr>
              <a:t>: textes documentaires simples, documents composites (associant textes, images, schémas, tableaux, graphiques, etc., comme une double-page de manuel), documents iconographiques (tableaux, dessins, photographies), </a:t>
            </a:r>
            <a:r>
              <a:rPr lang="fr" sz="2400" b="1">
                <a:solidFill>
                  <a:srgbClr val="741B47"/>
                </a:solidFill>
              </a:rPr>
              <a:t>documents numériques</a:t>
            </a:r>
            <a:r>
              <a:rPr lang="fr" sz="2400" b="1">
                <a:solidFill>
                  <a:srgbClr val="808080"/>
                </a:solidFill>
              </a:rPr>
              <a:t> (documents avec des liens hypertextes, documents associant texte, images – fixes ou animées –, sons)</a:t>
            </a:r>
            <a:r>
              <a:rPr lang="fr" sz="2400">
                <a:solidFill>
                  <a:srgbClr val="808080"/>
                </a:solidFill>
              </a:rPr>
              <a:t>.</a:t>
            </a:r>
            <a:endParaRPr sz="2400">
              <a:solidFill>
                <a:srgbClr val="808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rgbClr val="80808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1713</Words>
  <Application>Microsoft Office PowerPoint</Application>
  <PresentationFormat>Affichage à l'écran (16:9)</PresentationFormat>
  <Paragraphs>260</Paragraphs>
  <Slides>45</Slides>
  <Notes>45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Arial</vt:lpstr>
      <vt:lpstr>Calibri</vt:lpstr>
      <vt:lpstr>Bad Script</vt:lpstr>
      <vt:lpstr>Merriweather</vt:lpstr>
      <vt:lpstr>Times New Roman</vt:lpstr>
      <vt:lpstr>Pangolin</vt:lpstr>
      <vt:lpstr>Simple Light</vt:lpstr>
      <vt:lpstr>Thème Office</vt:lpstr>
      <vt:lpstr>Diapositive 1</vt:lpstr>
      <vt:lpstr>Objectifs de la formation</vt:lpstr>
      <vt:lpstr>Le numérique</vt:lpstr>
      <vt:lpstr>Le prescrit</vt:lpstr>
      <vt:lpstr>Une compétence professionnelle de l’enseignant</vt:lpstr>
      <vt:lpstr>Le numérique dans les programmes S4C, CRCN</vt:lpstr>
      <vt:lpstr>Le numérique dans les programmes S4C, CRCN</vt:lpstr>
      <vt:lpstr>Lire, Dire, Écrire dans les programmes S4C</vt:lpstr>
      <vt:lpstr>Lire, Dire, Écrire dans les programmes S4C</vt:lpstr>
      <vt:lpstr>Les mythes du numérique</vt:lpstr>
      <vt:lpstr>Lire</vt:lpstr>
      <vt:lpstr>1- Le nuage de mot pour analyser un texte</vt:lpstr>
      <vt:lpstr>1- Le nuage de mot pour analyser un texte</vt:lpstr>
      <vt:lpstr>Prise en main de l’outil</vt:lpstr>
      <vt:lpstr>2- Enregistrement audio d’une lecture expressive</vt:lpstr>
      <vt:lpstr>Prise en main de l’outil</vt:lpstr>
      <vt:lpstr>3- Faciliter la lecture grâce au numérique</vt:lpstr>
      <vt:lpstr>Prise en main de l’outil</vt:lpstr>
      <vt:lpstr>4- D’autres pistes</vt:lpstr>
      <vt:lpstr>4- D’autres pistes</vt:lpstr>
      <vt:lpstr>Dire</vt:lpstr>
      <vt:lpstr>1- Enregistrement audio pour donner une réponse à l’oral</vt:lpstr>
      <vt:lpstr>Diapositive 23</vt:lpstr>
      <vt:lpstr>Diapositive 24</vt:lpstr>
      <vt:lpstr>Diapositive 25</vt:lpstr>
      <vt:lpstr>Diapositive 26</vt:lpstr>
      <vt:lpstr>Prise en main de l’outil</vt:lpstr>
      <vt:lpstr>2- Créer un livre audio/vidéo en lecture enrichie</vt:lpstr>
      <vt:lpstr>Prise en main de l’outil</vt:lpstr>
      <vt:lpstr>Des ressources complémentaires</vt:lpstr>
      <vt:lpstr>Et dans les autres matières ?</vt:lpstr>
      <vt:lpstr>Et dans les autres matières ?</vt:lpstr>
      <vt:lpstr>Ecrire</vt:lpstr>
      <vt:lpstr>1- L’écriture collaborative</vt:lpstr>
      <vt:lpstr>Prise en main de l’outil</vt:lpstr>
      <vt:lpstr>2- Rédiger un recueil de nouvelles</vt:lpstr>
      <vt:lpstr>Exploitation pédagogique</vt:lpstr>
      <vt:lpstr>Exploitation pédagogique</vt:lpstr>
      <vt:lpstr>Les points de vigilance</vt:lpstr>
      <vt:lpstr>Les points de vigilance</vt:lpstr>
      <vt:lpstr>Les points de vigilance</vt:lpstr>
      <vt:lpstr>Bilan de la journée</vt:lpstr>
      <vt:lpstr>Ce que je retiens</vt:lpstr>
      <vt:lpstr>Ressources</vt:lpstr>
      <vt:lpstr>Évaluation de la 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 Stations</dc:creator>
  <cp:lastModifiedBy>adminsta</cp:lastModifiedBy>
  <cp:revision>2</cp:revision>
  <dcterms:modified xsi:type="dcterms:W3CDTF">2020-01-14T12:08:27Z</dcterms:modified>
</cp:coreProperties>
</file>