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5143500" cx="9144000"/>
  <p:notesSz cx="6858000" cy="9144000"/>
  <p:embeddedFontLst>
    <p:embeddedFont>
      <p:font typeface="Bad Script"/>
      <p:regular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BadScript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e25dd1adb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e25dd1adb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dd69dc2fd_3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dd69dc2fd_3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Associer processus / outils à des niveaux scolaires. Outil Bubble.us. Procédure de mise en commun : Chaque groupe prend la parole pour ajouter quelque chose à l’existant.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e25dd1adb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e25dd1adb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Associer processus / outils à des niveaux scolaires. Outil Bubble.us. Procédure de mise en commun : Chaque groupe prend la parole pour ajouter quelque chose à l’existant.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e25dd1adb_8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e25dd1adb_8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e25dd1adb_8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e25dd1adb_8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Associer processus / outils à des niveaux scolaires. Outil Bubble.us. Procédure de mise en commun : Chaque groupe prend la parole pour ajouter quelque chose à l’existant.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dcf35f432_16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dcf35f432_16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Associer processus / outils à des niveaux scolaires. Outil Bubble.us. Procédure de mise en commun : Chaque groupe prend la parole pour ajouter quelque chose à l’existant.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dd69dc2fd_3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dd69dc2fd_3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e25dd1a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e25dd1a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e25dd1ad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e25dd1ad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e25dd1ad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e25dd1ad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6881c5e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6881c5e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cartographie des processus sera l’occasion de faire émerger des questions théoriques qui seront traitées l’après-midi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e7efed22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e7efed22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e324d0ba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e324d0ba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dd69dc2fd_3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dd69dc2fd_3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e25dd1adb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e25dd1adb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e25dd1adb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e25dd1adb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dd69dc2fd_3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dd69dc2fd_3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dd69dc2fd_3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dd69dc2fd_3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dd69dc2fd_3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dd69dc2fd_3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e25dd1adb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e25dd1adb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e7efed22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e7efed22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dd69dc2fd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dd69dc2fd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dd69dc2fd_3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6dd69dc2fd_3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6881c5e3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76881c5e3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e7efed22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6e7efed22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6881c5e37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76881c5e3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e25dd1adb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e25dd1adb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dd69dc2fd_3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6dd69dc2fd_3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6e25dd1adb_2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6e25dd1adb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dd69dc2fd_3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6dd69dc2fd_3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climat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6881c5e3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6881c5e3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e25dd1adb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6e25dd1adb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e25dd1adb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e25dd1adb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cartographie des processus sera l’occasion de faire émerger des questions théoriques qui seront traitées l’après-midi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6e324d0ba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6e324d0ba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76881c5e37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76881c5e3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e324d0ba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6e324d0ba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6dd69dc2fd_3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6dd69dc2fd_3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6dd69dc2fd_3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6dd69dc2fd_3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dd69dc2fd_3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dd69dc2fd_3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6dd69dc2fd_3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6dd69dc2fd_3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76881c5e37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76881c5e37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6881c5e37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6881c5e37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dd69dc2fd_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dd69dc2fd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cartographie des processus sera l’occasion de faire émerger des questions théoriques qui seront traitées l’après-midi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dd344ec8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dd344ec8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consultation a priori n’est pas incompatible avec un brainstorming en début de formation. Ici en l’occurrence, l’atelier 1 est l’occasion de faire émerger les représentations.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dd344ec8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dd344ec8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dd69dc2fd_3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dd69dc2fd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dd69dc2fd_3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dd69dc2fd_3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Une fiche évaluateur et une fiche observateur ? Ou une seule fiche comme c’est le cas actuellement 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ocumentation.ac-besancon.fr/des-images-manipulees-mais-decryptees/" TargetMode="External"/><Relationship Id="rId4" Type="http://schemas.openxmlformats.org/officeDocument/2006/relationships/hyperlink" Target="https://bubbl.us/" TargetMode="External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7.jpg"/><Relationship Id="rId8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1.jpg"/><Relationship Id="rId5" Type="http://schemas.openxmlformats.org/officeDocument/2006/relationships/image" Target="../media/image14.jpg"/><Relationship Id="rId6" Type="http://schemas.openxmlformats.org/officeDocument/2006/relationships/image" Target="../media/image6.png"/><Relationship Id="rId7" Type="http://schemas.openxmlformats.org/officeDocument/2006/relationships/image" Target="../media/image13.jpg"/><Relationship Id="rId8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hyperlink" Target="https://www.pearltrees.com/private/id29137534?access=177438b6dea.1bc9a7e.1dda6c33dea0017b8966c8d4925e171b" TargetMode="External"/><Relationship Id="rId5" Type="http://schemas.openxmlformats.org/officeDocument/2006/relationships/hyperlink" Target="https://www.pearltrees.com/private/id29137566?access=177438c3c48.1bc9a9e.a09e8b2b54cc440b8e2ba1e2f42d83f3" TargetMode="External"/><Relationship Id="rId6" Type="http://schemas.openxmlformats.org/officeDocument/2006/relationships/hyperlink" Target="https://www.pearltrees.com/private/id29138207?access=177438d0bc9.1bc9d1f.88cc7e19ca6a59e645b719d434e163ad" TargetMode="External"/><Relationship Id="rId7" Type="http://schemas.openxmlformats.org/officeDocument/2006/relationships/hyperlink" Target="https://www.pearltrees.com/private/id29138326?access=177438d5ce6.1bc9d96.14c61448fd7d33a7a6db37a20b2df6df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hyperlink" Target="http://wikinotions.apden.org/index.php?title=Evaluation_de_l%27information" TargetMode="External"/><Relationship Id="rId5" Type="http://schemas.openxmlformats.org/officeDocument/2006/relationships/hyperlink" Target="http://idbase.esmeree.fr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hyperlink" Target="https://www.legifrance.gouv.fr/affichTexteArticle.do;jsessionid=501F4FAA69321DAFA76B2793CA0255D4.tplgfr40s_1?cidTexte=JORFTEXT000000219672&amp;idArticle=LEGIARTI000006716442&amp;dateTexte=20180618&amp;categorieLien=id%23LEGIARTI000006716442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hyperlink" Target="https://ec.europa.eu/commission/presscorner/detail/fr/IP_19_2914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hyperlink" Target="http://expositions.bnf.fr/presse/pedago/07.htm" TargetMode="External"/><Relationship Id="rId5" Type="http://schemas.openxmlformats.org/officeDocument/2006/relationships/hyperlink" Target="https://aoc.media/analyse/2019/06/20/pourquoi-avons-nous-si-peur-des-fake-news-1-2/" TargetMode="External"/><Relationship Id="rId6" Type="http://schemas.openxmlformats.org/officeDocument/2006/relationships/hyperlink" Target="https://journals.openedition.org/ticetsociete/2321#tocto1n4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g"/><Relationship Id="rId4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lemonde.fr/idees/article/2020/01/13/reforme-des-retraites-un-manque-cruel-de-clarte_6025688_3232.html" TargetMode="External"/><Relationship Id="rId4" Type="http://schemas.openxmlformats.org/officeDocument/2006/relationships/hyperlink" Target="https://www.lemonde.fr/les-decodeurs/article/2019/12/17/reforme-des-retraites-six-questions-sur-le-systeme-par-points-au-c-ur-des-inquietudes_6023200_4355770.html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nternetlivestats.com/" TargetMode="External"/><Relationship Id="rId4" Type="http://schemas.openxmlformats.org/officeDocument/2006/relationships/hyperlink" Target="https://www.betfy.co.uk/internet-realtime/" TargetMode="External"/><Relationship Id="rId5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francetvinfo.fr/replay-radio/les-unes-de-la-presse/en-images-seisme-choc-triomphe-la-victoire-de-donald-trump-a-la-une-des-journaux-du-monde-entier_1914339.html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www.lemonde.fr/mmpub/edt/zip/2018/08/21/094421081-99fda0a5539ab3ee86fa2963a45d7c2eacf1fa35/index.html" TargetMode="External"/><Relationship Id="rId4" Type="http://schemas.openxmlformats.org/officeDocument/2006/relationships/hyperlink" Target="https://www.amnesty.org/fr/latest/news/2019/09/greta-thunberg-speech-ambassador-of-conscience-award-2019/" TargetMode="External"/><Relationship Id="rId5" Type="http://schemas.openxmlformats.org/officeDocument/2006/relationships/hyperlink" Target="http://www.protestants.org/fileadmin/user_upload/bible/pdf/Des_textes_bibliques_pour_reflechir_aux_changements_climatiques.pdf" TargetMode="External"/><Relationship Id="rId6" Type="http://schemas.openxmlformats.org/officeDocument/2006/relationships/hyperlink" Target="http://www.meteofrance.fr/climat-passe-et-futur/le-rechauffement-observe-a-l-echelle-du-globe-et-en-france" TargetMode="External"/><Relationship Id="rId7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jpg"/><Relationship Id="rId4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jpg"/><Relationship Id="rId4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bubbl.us/NDk3NzEwNC8xMDQwOTY5NC9mY2FhODRjYjBhMjU2ZDJkY2IzNDMxMzNlODk0YTUyMw==-X?utm_source=shared-link&amp;utm_medium=link&amp;s=10409694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pearltrees.com/private/id29130580?access=177438aeb19.1bc7f54.0380f822ea72c35043e85551961803ae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910950" y="128838"/>
            <a:ext cx="6051900" cy="146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Validation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806175" y="4367000"/>
            <a:ext cx="40251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https://huit.re/ValidInfo</a:t>
            </a:r>
            <a:endParaRPr sz="300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50" y="4483270"/>
            <a:ext cx="479069" cy="47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350" y="273300"/>
            <a:ext cx="2310928" cy="9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129325" y="2809525"/>
            <a:ext cx="59043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370650" y="4144850"/>
            <a:ext cx="35922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1800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rPr>
              <a:t>Antoine DELINOTTE</a:t>
            </a:r>
            <a:endParaRPr b="1" sz="1800">
              <a:solidFill>
                <a:srgbClr val="8687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fr" sz="1800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rPr>
              <a:t>Romain DUPUIS</a:t>
            </a:r>
            <a:endParaRPr b="1" sz="1800">
              <a:solidFill>
                <a:srgbClr val="8687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1800">
                <a:solidFill>
                  <a:srgbClr val="868789"/>
                </a:solidFill>
                <a:latin typeface="Calibri"/>
                <a:ea typeface="Calibri"/>
                <a:cs typeface="Calibri"/>
                <a:sym typeface="Calibri"/>
              </a:rPr>
              <a:t>Laurence JANIN</a:t>
            </a:r>
            <a:endParaRPr b="1" sz="1800">
              <a:solidFill>
                <a:srgbClr val="8687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600">
              <a:solidFill>
                <a:srgbClr val="8687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572000" y="-158700"/>
            <a:ext cx="4246200" cy="12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latin typeface="Calibri"/>
                <a:ea typeface="Calibri"/>
                <a:cs typeface="Calibri"/>
                <a:sym typeface="Calibri"/>
              </a:rPr>
              <a:t>Vers une évaluation consciente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346" y="1237900"/>
            <a:ext cx="5008460" cy="302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/>
        </p:nvSpPr>
        <p:spPr>
          <a:xfrm>
            <a:off x="680025" y="395250"/>
            <a:ext cx="812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Atelier 1</a:t>
            </a:r>
            <a:endParaRPr sz="4500">
              <a:solidFill>
                <a:srgbClr val="3C78D8"/>
              </a:solidFill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8513" y="1156950"/>
            <a:ext cx="7046970" cy="3681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22"/>
          <p:cNvCxnSpPr/>
          <p:nvPr/>
        </p:nvCxnSpPr>
        <p:spPr>
          <a:xfrm rot="10800000">
            <a:off x="3865950" y="3407200"/>
            <a:ext cx="1834500" cy="1037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idx="1" type="subTitle"/>
          </p:nvPr>
        </p:nvSpPr>
        <p:spPr>
          <a:xfrm>
            <a:off x="204150" y="1431150"/>
            <a:ext cx="8735700" cy="29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-"/>
            </a:pPr>
            <a:r>
              <a:rPr lang="fr" sz="3400"/>
              <a:t>Cartographie des processus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-"/>
            </a:pPr>
            <a:r>
              <a:rPr lang="fr" sz="3400"/>
              <a:t>Un processus = une compétence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-"/>
            </a:pPr>
            <a:r>
              <a:rPr lang="fr" sz="3400"/>
              <a:t>En collège, une séance = une ou deux compétences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-"/>
            </a:pPr>
            <a:r>
              <a:rPr lang="fr" sz="3400"/>
              <a:t>Exemple 1 (groupe 1) / </a:t>
            </a:r>
            <a:r>
              <a:rPr lang="fr" sz="3400" u="sng">
                <a:solidFill>
                  <a:schemeClr val="accent5"/>
                </a:solidFill>
                <a:hlinkClick r:id="rId3"/>
              </a:rPr>
              <a:t>Exemple 2</a:t>
            </a:r>
            <a:endParaRPr sz="3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sp>
        <p:nvSpPr>
          <p:cNvPr id="132" name="Google Shape;132;p23"/>
          <p:cNvSpPr txBox="1"/>
          <p:nvPr/>
        </p:nvSpPr>
        <p:spPr>
          <a:xfrm>
            <a:off x="680025" y="395250"/>
            <a:ext cx="812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Mise en commun : </a:t>
            </a: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Atelier 1</a:t>
            </a:r>
            <a:endParaRPr sz="4500">
              <a:solidFill>
                <a:srgbClr val="3C78D8"/>
              </a:solidFill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229075" y="4612400"/>
            <a:ext cx="18951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Outil : </a:t>
            </a:r>
            <a:r>
              <a:rPr lang="fr" sz="1800" u="sng">
                <a:solidFill>
                  <a:schemeClr val="hlink"/>
                </a:solidFill>
                <a:hlinkClick r:id="rId4"/>
              </a:rPr>
              <a:t>Bubble.us</a:t>
            </a:r>
            <a:endParaRPr sz="1800"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/>
        </p:nvSpPr>
        <p:spPr>
          <a:xfrm>
            <a:off x="1069450" y="198725"/>
            <a:ext cx="77214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30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Des outils: Le cas des images</a:t>
            </a:r>
            <a:endParaRPr b="1" sz="3000">
              <a:solidFill>
                <a:srgbClr val="3C78D8"/>
              </a:solidFill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075" y="2765125"/>
            <a:ext cx="1902725" cy="237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6150" y="2571750"/>
            <a:ext cx="2394903" cy="247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10225" y="2995450"/>
            <a:ext cx="3811804" cy="19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6250" y="505177"/>
            <a:ext cx="3546685" cy="1995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31000" y="676025"/>
            <a:ext cx="2820782" cy="15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786250" y="2372850"/>
            <a:ext cx="27411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Image retouchée</a:t>
            </a:r>
            <a:endParaRPr/>
          </a:p>
        </p:txBody>
      </p:sp>
      <p:sp>
        <p:nvSpPr>
          <p:cNvPr id="147" name="Google Shape;147;p24"/>
          <p:cNvSpPr txBox="1"/>
          <p:nvPr/>
        </p:nvSpPr>
        <p:spPr>
          <a:xfrm>
            <a:off x="437938" y="2796550"/>
            <a:ext cx="17910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Image recomposée</a:t>
            </a:r>
            <a:endParaRPr/>
          </a:p>
        </p:txBody>
      </p:sp>
      <p:sp>
        <p:nvSpPr>
          <p:cNvPr id="148" name="Google Shape;148;p24"/>
          <p:cNvSpPr txBox="1"/>
          <p:nvPr/>
        </p:nvSpPr>
        <p:spPr>
          <a:xfrm>
            <a:off x="4772225" y="2173950"/>
            <a:ext cx="34944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Image réutilisée et re-légendée</a:t>
            </a:r>
            <a:endParaRPr/>
          </a:p>
        </p:txBody>
      </p:sp>
      <p:sp>
        <p:nvSpPr>
          <p:cNvPr id="149" name="Google Shape;149;p24"/>
          <p:cNvSpPr txBox="1"/>
          <p:nvPr/>
        </p:nvSpPr>
        <p:spPr>
          <a:xfrm>
            <a:off x="6038825" y="2670025"/>
            <a:ext cx="22278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Cadrage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/>
        </p:nvSpPr>
        <p:spPr>
          <a:xfrm>
            <a:off x="1954525" y="201325"/>
            <a:ext cx="6898800" cy="43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36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Des outils: Le cas des images</a:t>
            </a:r>
            <a:endParaRPr sz="3600">
              <a:solidFill>
                <a:srgbClr val="3C78D8"/>
              </a:solidFill>
            </a:endParaRPr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649" y="632825"/>
            <a:ext cx="3347801" cy="200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1671" y="632725"/>
            <a:ext cx="2786553" cy="185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26249" y="2882025"/>
            <a:ext cx="3093800" cy="189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3095125"/>
            <a:ext cx="2701126" cy="189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05926" y="2728775"/>
            <a:ext cx="2296091" cy="22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/>
        </p:nvSpPr>
        <p:spPr>
          <a:xfrm>
            <a:off x="5470300" y="623200"/>
            <a:ext cx="32226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Des outils</a:t>
            </a:r>
            <a:endParaRPr b="1" sz="4500">
              <a:solidFill>
                <a:srgbClr val="3C78D8"/>
              </a:solidFill>
            </a:endParaRPr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 txBox="1"/>
          <p:nvPr/>
        </p:nvSpPr>
        <p:spPr>
          <a:xfrm>
            <a:off x="126750" y="4760375"/>
            <a:ext cx="69786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68" name="Google Shape;168;p26"/>
          <p:cNvSpPr txBox="1"/>
          <p:nvPr/>
        </p:nvSpPr>
        <p:spPr>
          <a:xfrm>
            <a:off x="301800" y="1217929"/>
            <a:ext cx="8540400" cy="3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Char char="-"/>
            </a:pPr>
            <a:r>
              <a:rPr lang="fr" sz="3400">
                <a:solidFill>
                  <a:schemeClr val="dk2"/>
                </a:solidFill>
              </a:rPr>
              <a:t>Services web de </a:t>
            </a:r>
            <a:r>
              <a:rPr lang="fr" sz="3400" u="sng">
                <a:solidFill>
                  <a:schemeClr val="hlink"/>
                </a:solidFill>
                <a:hlinkClick r:id="rId4"/>
              </a:rPr>
              <a:t>vérification des faits</a:t>
            </a:r>
            <a:endParaRPr sz="3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Factuel (AFP) / Les décodeurs, Le décodex (Le Monde) / Checknews (Liberation) / Fake off (20 minutes) / Hoaxbuster / Fake investigation</a:t>
            </a:r>
            <a:endParaRPr sz="1800">
              <a:solidFill>
                <a:schemeClr val="dk2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Char char="-"/>
            </a:pPr>
            <a:r>
              <a:rPr lang="fr" sz="3400" u="sng">
                <a:solidFill>
                  <a:schemeClr val="hlink"/>
                </a:solidFill>
                <a:hlinkClick r:id="rId5"/>
              </a:rPr>
              <a:t>Emissions</a:t>
            </a:r>
            <a:r>
              <a:rPr lang="fr" sz="3400">
                <a:solidFill>
                  <a:schemeClr val="dk2"/>
                </a:solidFill>
              </a:rPr>
              <a:t> de TV, vidéo et radio</a:t>
            </a:r>
            <a:endParaRPr sz="3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L’instant Detox / Arrêt sur images / Retour vers l’info / Les observateurs / Désintox / Vrai ou Fake / Les idées claires / Le vrai du faux</a:t>
            </a:r>
            <a:endParaRPr sz="1800">
              <a:solidFill>
                <a:schemeClr val="dk2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Char char="-"/>
            </a:pPr>
            <a:r>
              <a:rPr lang="fr" sz="3400" u="sng">
                <a:solidFill>
                  <a:schemeClr val="hlink"/>
                </a:solidFill>
                <a:hlinkClick r:id="rId6"/>
              </a:rPr>
              <a:t>Recherche</a:t>
            </a:r>
            <a:r>
              <a:rPr lang="fr" sz="3400">
                <a:solidFill>
                  <a:schemeClr val="dk2"/>
                </a:solidFill>
              </a:rPr>
              <a:t> et vérification </a:t>
            </a:r>
            <a:r>
              <a:rPr lang="fr" sz="2400">
                <a:solidFill>
                  <a:schemeClr val="dk2"/>
                </a:solidFill>
              </a:rPr>
              <a:t>(actualités, images)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Moteurs de recherche d’actualités, recherche inversée d’images + WhopostedWhat / Moteur Amnesty / InVid</a:t>
            </a:r>
            <a:endParaRPr sz="1800">
              <a:solidFill>
                <a:schemeClr val="dk2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Char char="-"/>
            </a:pPr>
            <a:r>
              <a:rPr lang="fr" sz="3400">
                <a:solidFill>
                  <a:schemeClr val="dk2"/>
                </a:solidFill>
              </a:rPr>
              <a:t>Méthodologies et </a:t>
            </a:r>
            <a:r>
              <a:rPr lang="fr" sz="3400" u="sng">
                <a:solidFill>
                  <a:schemeClr val="hlink"/>
                </a:solidFill>
                <a:hlinkClick r:id="rId7"/>
              </a:rPr>
              <a:t>conseils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/>
        </p:nvSpPr>
        <p:spPr>
          <a:xfrm>
            <a:off x="1320250" y="623200"/>
            <a:ext cx="73728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Des ressources pédagogiques</a:t>
            </a:r>
            <a:endParaRPr b="1" sz="4500">
              <a:solidFill>
                <a:srgbClr val="3C78D8"/>
              </a:solidFill>
            </a:endParaRPr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/>
          <p:nvPr/>
        </p:nvSpPr>
        <p:spPr>
          <a:xfrm>
            <a:off x="126750" y="4760375"/>
            <a:ext cx="69786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76" name="Google Shape;176;p27"/>
          <p:cNvSpPr txBox="1"/>
          <p:nvPr/>
        </p:nvSpPr>
        <p:spPr>
          <a:xfrm>
            <a:off x="301800" y="1217929"/>
            <a:ext cx="8540400" cy="3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Char char="-"/>
            </a:pPr>
            <a:r>
              <a:rPr lang="fr" sz="3400" u="sng">
                <a:solidFill>
                  <a:schemeClr val="accent5"/>
                </a:solidFill>
                <a:hlinkClick r:id="rId4"/>
              </a:rPr>
              <a:t>Wikinotions</a:t>
            </a:r>
            <a:r>
              <a:rPr lang="fr" sz="3400">
                <a:solidFill>
                  <a:schemeClr val="dk2"/>
                </a:solidFill>
              </a:rPr>
              <a:t> </a:t>
            </a:r>
            <a:endParaRPr sz="3400">
              <a:solidFill>
                <a:schemeClr val="dk2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Char char="-"/>
            </a:pPr>
            <a:r>
              <a:rPr lang="fr" sz="3400" u="sng">
                <a:solidFill>
                  <a:schemeClr val="accent5"/>
                </a:solidFill>
                <a:hlinkClick r:id="rId5"/>
              </a:rPr>
              <a:t>ID Base</a:t>
            </a:r>
            <a:endParaRPr sz="34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/>
        </p:nvSpPr>
        <p:spPr>
          <a:xfrm>
            <a:off x="680025" y="395250"/>
            <a:ext cx="81225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Validation de l’information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Réflexion théorique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6275" y="2083175"/>
            <a:ext cx="2411458" cy="300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/>
        </p:nvSpPr>
        <p:spPr>
          <a:xfrm>
            <a:off x="268575" y="1035550"/>
            <a:ext cx="2553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36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Quelles régulations? </a:t>
            </a:r>
            <a:endParaRPr b="1" sz="36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6000" y="218525"/>
            <a:ext cx="565187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/>
        </p:nvSpPr>
        <p:spPr>
          <a:xfrm>
            <a:off x="233300" y="4562525"/>
            <a:ext cx="27627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Divina Frau Meigs - janv 2020</a:t>
            </a:r>
            <a:endParaRPr/>
          </a:p>
        </p:txBody>
      </p:sp>
      <p:sp>
        <p:nvSpPr>
          <p:cNvPr id="192" name="Google Shape;192;p29"/>
          <p:cNvSpPr txBox="1"/>
          <p:nvPr/>
        </p:nvSpPr>
        <p:spPr>
          <a:xfrm>
            <a:off x="7560950" y="1035550"/>
            <a:ext cx="1374000" cy="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434343"/>
                </a:solidFill>
              </a:rPr>
              <a:t>Fact-checking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/>
        </p:nvSpPr>
        <p:spPr>
          <a:xfrm>
            <a:off x="724125" y="211550"/>
            <a:ext cx="81225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Régulation par la loi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/>
          <p:nvPr/>
        </p:nvSpPr>
        <p:spPr>
          <a:xfrm>
            <a:off x="323325" y="911150"/>
            <a:ext cx="82443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Loi sur la presse de 1881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1881: </a:t>
            </a:r>
            <a:r>
              <a:rPr lang="fr"/>
              <a:t>Pas de diffamation, insulte, incitation au trouble à l’ordre public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fr">
                <a:solidFill>
                  <a:schemeClr val="dk1"/>
                </a:solidFill>
              </a:rPr>
              <a:t>ARTICLE 27 &gt; Modifié par </a:t>
            </a:r>
            <a:r>
              <a:rPr lang="fr" u="sng">
                <a:solidFill>
                  <a:schemeClr val="hlink"/>
                </a:solidFill>
                <a:hlinkClick r:id="rId4"/>
              </a:rPr>
              <a:t>Ordonnance n°2000-916 du 19 septembre 2000 - art. 3 (V) JORF 22 septembre 2000 en vigueur le 1er janvier 2002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r">
                <a:solidFill>
                  <a:schemeClr val="dk1"/>
                </a:solidFill>
              </a:rPr>
              <a:t>“La publication, la diffusion ou la reproduction, par quelque moyen que ce soit, de </a:t>
            </a:r>
            <a:r>
              <a:rPr i="1" lang="fr" u="sng">
                <a:solidFill>
                  <a:schemeClr val="dk1"/>
                </a:solidFill>
              </a:rPr>
              <a:t>nouvelles fausses</a:t>
            </a:r>
            <a:r>
              <a:rPr i="1" lang="fr">
                <a:solidFill>
                  <a:schemeClr val="dk1"/>
                </a:solidFill>
              </a:rPr>
              <a:t>, de pièces fabriquées, falsifiées ou mensongèrement attribuées à des tiers lorsque, </a:t>
            </a:r>
            <a:r>
              <a:rPr i="1" lang="fr" u="sng">
                <a:solidFill>
                  <a:schemeClr val="dk1"/>
                </a:solidFill>
              </a:rPr>
              <a:t>faite de mauvaise </a:t>
            </a:r>
            <a:r>
              <a:rPr i="1" lang="fr">
                <a:solidFill>
                  <a:schemeClr val="dk1"/>
                </a:solidFill>
              </a:rPr>
              <a:t>foi, elle aura </a:t>
            </a:r>
            <a:r>
              <a:rPr i="1" lang="fr" u="sng">
                <a:solidFill>
                  <a:schemeClr val="dk1"/>
                </a:solidFill>
              </a:rPr>
              <a:t>troublé la paix publique</a:t>
            </a:r>
            <a:r>
              <a:rPr i="1" lang="fr">
                <a:solidFill>
                  <a:schemeClr val="dk1"/>
                </a:solidFill>
              </a:rPr>
              <a:t>, ou aura été susceptible de la troubler, sera punie d'une amende de 45 000 euros”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Lois organique et ordinaire de lutte contre la manipulation de l’information  (Décembre  2018)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●Fake news comme enjeu politique, de démocratie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●Pouvoir donné au CSA de suspendre un média sous influence étrangère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●Obligation pour les plateformes de déclarer auteurs et coûts des campagnes sponsorisées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●Procédure de référé centralisée à Paris pour bloquer rapidement les « fake news » par le Juge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●Devoir de loyauté des plates-formes Web (respect de la loi et bonnes pratiques)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/>
        </p:nvSpPr>
        <p:spPr>
          <a:xfrm>
            <a:off x="724125" y="211550"/>
            <a:ext cx="81225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Régulation par la loi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1"/>
          <p:cNvSpPr txBox="1"/>
          <p:nvPr/>
        </p:nvSpPr>
        <p:spPr>
          <a:xfrm>
            <a:off x="445125" y="911150"/>
            <a:ext cx="81225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Le cadre européen: des convergences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206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Directive Des Services de Médias Audiovisuels: procédure de loyauté, soutien à l'Éducation aux médias…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Directive des Droits d’auteur dans le numérique:  meilleure reconnaissance du droit d’auteur,doutils de détection de contenus illicites, limitation du référencement gratuit par les plateformes numériques…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Directive NIS (Network and Information Security) : transparence sur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     cybermenaces; signalement…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RGPD: vie privée; portabilité des données; transparence….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4"/>
              </a:rPr>
              <a:t>Rapport de l’UE sur la lutte contre la désinformation de juin 2019</a:t>
            </a:r>
            <a:r>
              <a:rPr lang="fr"/>
              <a:t>: repérage et identification / information et éducation / régulation des plateformes en ligne / sécurité des élections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208250" y="1938775"/>
            <a:ext cx="8745900" cy="25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-"/>
            </a:pPr>
            <a:r>
              <a:rPr lang="fr" sz="3400"/>
              <a:t>Pas expert mais animateur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-"/>
            </a:pPr>
            <a:r>
              <a:rPr lang="fr" sz="3400"/>
              <a:t>S’appuie sur les savoir-faire des stagiaires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-"/>
            </a:pPr>
            <a:r>
              <a:rPr lang="fr" sz="3400"/>
              <a:t>Favorise l’échange de pratiques</a:t>
            </a:r>
            <a:endParaRPr sz="3400"/>
          </a:p>
        </p:txBody>
      </p:sp>
      <p:sp>
        <p:nvSpPr>
          <p:cNvPr id="67" name="Google Shape;67;p14"/>
          <p:cNvSpPr txBox="1"/>
          <p:nvPr/>
        </p:nvSpPr>
        <p:spPr>
          <a:xfrm>
            <a:off x="680025" y="395250"/>
            <a:ext cx="812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Positionnement du formateur</a:t>
            </a:r>
            <a:endParaRPr sz="4500">
              <a:solidFill>
                <a:srgbClr val="3C78D8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/>
        </p:nvSpPr>
        <p:spPr>
          <a:xfrm>
            <a:off x="341250" y="362825"/>
            <a:ext cx="8461500" cy="15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Approche historique, sociologique 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et critique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2"/>
          <p:cNvSpPr txBox="1"/>
          <p:nvPr/>
        </p:nvSpPr>
        <p:spPr>
          <a:xfrm>
            <a:off x="445125" y="911150"/>
            <a:ext cx="81225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" sz="2400" u="sng">
                <a:solidFill>
                  <a:schemeClr val="hlink"/>
                </a:solidFill>
                <a:hlinkClick r:id="rId4"/>
              </a:rPr>
              <a:t>Dossier de la BNF</a:t>
            </a:r>
            <a:r>
              <a:rPr lang="fr" sz="2400"/>
              <a:t> sur l’histoire des fausses nouvelles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" sz="2400" u="sng">
                <a:solidFill>
                  <a:schemeClr val="hlink"/>
                </a:solidFill>
                <a:hlinkClick r:id="rId5"/>
              </a:rPr>
              <a:t>Approche de Dominique Cardon</a:t>
            </a:r>
            <a:r>
              <a:rPr lang="fr" sz="2400"/>
              <a:t>, relativise l’importance des fake news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" sz="2400"/>
              <a:t>Prendre en compte les processus informationnels des élèves : </a:t>
            </a:r>
            <a:r>
              <a:rPr lang="fr" sz="2400" u="sng">
                <a:solidFill>
                  <a:schemeClr val="hlink"/>
                </a:solidFill>
                <a:hlinkClick r:id="rId6"/>
              </a:rPr>
              <a:t>article de Gilles Sahut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idx="1" type="subTitle"/>
          </p:nvPr>
        </p:nvSpPr>
        <p:spPr>
          <a:xfrm>
            <a:off x="311700" y="2035875"/>
            <a:ext cx="85206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Fiabilité							- Pertinence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Crédibilité						- Biais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Interprétation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Autorité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Méthode de production</a:t>
            </a:r>
            <a:endParaRPr sz="3600"/>
          </a:p>
        </p:txBody>
      </p:sp>
      <p:sp>
        <p:nvSpPr>
          <p:cNvPr id="219" name="Google Shape;219;p33"/>
          <p:cNvSpPr txBox="1"/>
          <p:nvPr/>
        </p:nvSpPr>
        <p:spPr>
          <a:xfrm>
            <a:off x="680025" y="395250"/>
            <a:ext cx="81225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Validation de l’information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Réflexion théorique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>
            <p:ph idx="1" type="subTitle"/>
          </p:nvPr>
        </p:nvSpPr>
        <p:spPr>
          <a:xfrm>
            <a:off x="311700" y="2035875"/>
            <a:ext cx="85206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600"/>
              <a:buChar char="-"/>
            </a:pPr>
            <a:r>
              <a:rPr lang="fr" sz="3600">
                <a:solidFill>
                  <a:srgbClr val="3C78D8"/>
                </a:solidFill>
              </a:rPr>
              <a:t>Fiabilité</a:t>
            </a:r>
            <a:endParaRPr sz="3600">
              <a:solidFill>
                <a:srgbClr val="3C78D8"/>
              </a:solidFill>
            </a:endParaRPr>
          </a:p>
        </p:txBody>
      </p:sp>
      <p:sp>
        <p:nvSpPr>
          <p:cNvPr id="226" name="Google Shape;226;p34"/>
          <p:cNvSpPr txBox="1"/>
          <p:nvPr/>
        </p:nvSpPr>
        <p:spPr>
          <a:xfrm>
            <a:off x="680025" y="395250"/>
            <a:ext cx="81225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Validation de l’information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Réflexion théorique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idx="1" type="subTitle"/>
          </p:nvPr>
        </p:nvSpPr>
        <p:spPr>
          <a:xfrm>
            <a:off x="311700" y="1588150"/>
            <a:ext cx="85206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/>
              <a:t>Fiabilité : Critère générique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Pas de recette miracle / Difficile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Dépasser le vrai / faux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Grilles d’analyse pour formaliser des points d’attention</a:t>
            </a:r>
            <a:endParaRPr sz="3600"/>
          </a:p>
        </p:txBody>
      </p:sp>
      <p:sp>
        <p:nvSpPr>
          <p:cNvPr id="233" name="Google Shape;233;p35"/>
          <p:cNvSpPr txBox="1"/>
          <p:nvPr/>
        </p:nvSpPr>
        <p:spPr>
          <a:xfrm>
            <a:off x="680025" y="395250"/>
            <a:ext cx="81225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Fiabilité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>
            <p:ph idx="1" type="subTitle"/>
          </p:nvPr>
        </p:nvSpPr>
        <p:spPr>
          <a:xfrm>
            <a:off x="311700" y="2035875"/>
            <a:ext cx="85206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Fiabilité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3600"/>
              <a:buChar char="-"/>
            </a:pPr>
            <a:r>
              <a:rPr lang="fr" sz="3600">
                <a:solidFill>
                  <a:srgbClr val="6D9EEB"/>
                </a:solidFill>
              </a:rPr>
              <a:t>Crédibilité</a:t>
            </a:r>
            <a:endParaRPr sz="3600">
              <a:solidFill>
                <a:srgbClr val="6D9EEB"/>
              </a:solidFill>
            </a:endParaRPr>
          </a:p>
        </p:txBody>
      </p:sp>
      <p:sp>
        <p:nvSpPr>
          <p:cNvPr id="240" name="Google Shape;240;p36"/>
          <p:cNvSpPr txBox="1"/>
          <p:nvPr/>
        </p:nvSpPr>
        <p:spPr>
          <a:xfrm>
            <a:off x="680025" y="395250"/>
            <a:ext cx="81225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Validation de l’information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Réflexion théorique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idx="1" type="subTitle"/>
          </p:nvPr>
        </p:nvSpPr>
        <p:spPr>
          <a:xfrm>
            <a:off x="311700" y="2005350"/>
            <a:ext cx="8520600" cy="14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Interroger la </a:t>
            </a:r>
            <a:r>
              <a:rPr b="1" lang="fr" sz="3600"/>
              <a:t>crédibilité</a:t>
            </a:r>
            <a:r>
              <a:rPr lang="fr" sz="3600"/>
              <a:t> du média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247" name="Google Shape;247;p37"/>
          <p:cNvSpPr txBox="1"/>
          <p:nvPr/>
        </p:nvSpPr>
        <p:spPr>
          <a:xfrm>
            <a:off x="680025" y="395250"/>
            <a:ext cx="812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Crédibilité</a:t>
            </a:r>
            <a:endParaRPr sz="4500">
              <a:solidFill>
                <a:srgbClr val="3C78D8"/>
              </a:solidFill>
            </a:endParaRPr>
          </a:p>
        </p:txBody>
      </p:sp>
      <p:pic>
        <p:nvPicPr>
          <p:cNvPr id="248" name="Google Shape;2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/>
        </p:nvSpPr>
        <p:spPr>
          <a:xfrm>
            <a:off x="680025" y="395250"/>
            <a:ext cx="812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Crédibilité</a:t>
            </a:r>
            <a:endParaRPr sz="4500">
              <a:solidFill>
                <a:srgbClr val="3C78D8"/>
              </a:solidFill>
            </a:endParaRPr>
          </a:p>
        </p:txBody>
      </p:sp>
      <p:pic>
        <p:nvPicPr>
          <p:cNvPr id="254" name="Google Shape;2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038" y="1215300"/>
            <a:ext cx="6701935" cy="36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/>
        </p:nvSpPr>
        <p:spPr>
          <a:xfrm>
            <a:off x="680025" y="395250"/>
            <a:ext cx="812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Crédibilité</a:t>
            </a:r>
            <a:endParaRPr sz="4500">
              <a:solidFill>
                <a:srgbClr val="3C78D8"/>
              </a:solidFill>
            </a:endParaRPr>
          </a:p>
        </p:txBody>
      </p:sp>
      <p:pic>
        <p:nvPicPr>
          <p:cNvPr id="261" name="Google Shape;26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938" y="1237000"/>
            <a:ext cx="7436119" cy="36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/>
          <p:nvPr>
            <p:ph idx="1" type="subTitle"/>
          </p:nvPr>
        </p:nvSpPr>
        <p:spPr>
          <a:xfrm>
            <a:off x="311700" y="2035875"/>
            <a:ext cx="85206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Fiabilité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Crédibilité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600"/>
              <a:buChar char="-"/>
            </a:pPr>
            <a:r>
              <a:rPr lang="fr" sz="3600">
                <a:solidFill>
                  <a:srgbClr val="3C78D8"/>
                </a:solidFill>
              </a:rPr>
              <a:t>Interprétation</a:t>
            </a:r>
            <a:endParaRPr sz="3600">
              <a:solidFill>
                <a:srgbClr val="3C78D8"/>
              </a:solidFill>
            </a:endParaRPr>
          </a:p>
        </p:txBody>
      </p:sp>
      <p:sp>
        <p:nvSpPr>
          <p:cNvPr id="268" name="Google Shape;268;p40"/>
          <p:cNvSpPr txBox="1"/>
          <p:nvPr/>
        </p:nvSpPr>
        <p:spPr>
          <a:xfrm>
            <a:off x="680025" y="395250"/>
            <a:ext cx="81225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Validation de l’information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Réflexion théorique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/>
          <p:nvPr>
            <p:ph idx="1" type="subTitle"/>
          </p:nvPr>
        </p:nvSpPr>
        <p:spPr>
          <a:xfrm>
            <a:off x="311700" y="2035875"/>
            <a:ext cx="8520600" cy="19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-"/>
            </a:pPr>
            <a:r>
              <a:rPr lang="fr" sz="3600"/>
              <a:t>Expression d’opinion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-"/>
            </a:pPr>
            <a:r>
              <a:rPr lang="fr" sz="3600"/>
              <a:t>Prise de position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-"/>
            </a:pPr>
            <a:r>
              <a:rPr lang="fr" sz="3600" u="sng">
                <a:solidFill>
                  <a:schemeClr val="accent5"/>
                </a:solidFill>
                <a:hlinkClick r:id="rId3"/>
              </a:rPr>
              <a:t>Editorial</a:t>
            </a:r>
            <a:r>
              <a:rPr lang="fr" sz="3600"/>
              <a:t> # </a:t>
            </a:r>
            <a:r>
              <a:rPr lang="fr" sz="3600" u="sng">
                <a:solidFill>
                  <a:schemeClr val="accent5"/>
                </a:solidFill>
                <a:hlinkClick r:id="rId4"/>
              </a:rPr>
              <a:t>Article</a:t>
            </a:r>
            <a:endParaRPr sz="3600"/>
          </a:p>
        </p:txBody>
      </p:sp>
      <p:pic>
        <p:nvPicPr>
          <p:cNvPr id="275" name="Google Shape;27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1"/>
          <p:cNvSpPr txBox="1"/>
          <p:nvPr/>
        </p:nvSpPr>
        <p:spPr>
          <a:xfrm>
            <a:off x="709800" y="156175"/>
            <a:ext cx="8122500" cy="77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Interprétation</a:t>
            </a:r>
            <a:endParaRPr sz="45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379600" y="1792000"/>
            <a:ext cx="85206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Ramener cette question aux attentes institutionnelles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Axer sur le numérique </a:t>
            </a:r>
            <a:r>
              <a:rPr lang="fr" sz="1800"/>
              <a:t>(</a:t>
            </a:r>
            <a:r>
              <a:rPr lang="fr" sz="1800" u="sng">
                <a:solidFill>
                  <a:schemeClr val="hlink"/>
                </a:solidFill>
                <a:hlinkClick r:id="rId3"/>
              </a:rPr>
              <a:t>internet live stats</a:t>
            </a:r>
            <a:r>
              <a:rPr lang="fr" sz="1800"/>
              <a:t>, </a:t>
            </a:r>
            <a:r>
              <a:rPr lang="fr" sz="1800" u="sng">
                <a:solidFill>
                  <a:schemeClr val="hlink"/>
                </a:solidFill>
                <a:hlinkClick r:id="rId4"/>
              </a:rPr>
              <a:t>betfy.co</a:t>
            </a:r>
            <a:r>
              <a:rPr lang="fr" sz="1800"/>
              <a:t>)</a:t>
            </a:r>
            <a:endParaRPr sz="18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Pas de recette miracle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Progressivité de la démarche</a:t>
            </a:r>
            <a:endParaRPr sz="3600"/>
          </a:p>
        </p:txBody>
      </p:sp>
      <p:sp>
        <p:nvSpPr>
          <p:cNvPr id="74" name="Google Shape;74;p15"/>
          <p:cNvSpPr txBox="1"/>
          <p:nvPr/>
        </p:nvSpPr>
        <p:spPr>
          <a:xfrm>
            <a:off x="680025" y="395250"/>
            <a:ext cx="812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Présentation de la formation</a:t>
            </a:r>
            <a:endParaRPr sz="4500">
              <a:solidFill>
                <a:srgbClr val="3C78D8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198925" y="1030300"/>
            <a:ext cx="60759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30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Question philosophique ?</a:t>
            </a:r>
            <a:endParaRPr sz="30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2"/>
          <p:cNvSpPr txBox="1"/>
          <p:nvPr>
            <p:ph idx="1" type="subTitle"/>
          </p:nvPr>
        </p:nvSpPr>
        <p:spPr>
          <a:xfrm>
            <a:off x="311700" y="1150825"/>
            <a:ext cx="8520600" cy="19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Distinguer </a:t>
            </a:r>
            <a:r>
              <a:rPr b="1" lang="fr" sz="3600"/>
              <a:t>information factuelle</a:t>
            </a:r>
            <a:r>
              <a:rPr lang="fr" sz="3600"/>
              <a:t> et </a:t>
            </a:r>
            <a:r>
              <a:rPr b="1" lang="fr" sz="3600"/>
              <a:t>interprétation</a:t>
            </a:r>
            <a:endParaRPr b="1"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Quel degré </a:t>
            </a:r>
            <a:r>
              <a:rPr lang="fr" sz="3600"/>
              <a:t>d'interprétation</a:t>
            </a:r>
            <a:r>
              <a:rPr lang="fr" sz="3600"/>
              <a:t> 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282" name="Google Shape;282;p42"/>
          <p:cNvSpPr txBox="1"/>
          <p:nvPr/>
        </p:nvSpPr>
        <p:spPr>
          <a:xfrm>
            <a:off x="709800" y="156175"/>
            <a:ext cx="8122500" cy="77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Interprétation</a:t>
            </a:r>
            <a:endParaRPr sz="4500">
              <a:solidFill>
                <a:srgbClr val="3C78D8"/>
              </a:solidFill>
            </a:endParaRPr>
          </a:p>
        </p:txBody>
      </p:sp>
      <p:sp>
        <p:nvSpPr>
          <p:cNvPr id="283" name="Google Shape;283;p42"/>
          <p:cNvSpPr txBox="1"/>
          <p:nvPr/>
        </p:nvSpPr>
        <p:spPr>
          <a:xfrm>
            <a:off x="1358850" y="3996175"/>
            <a:ext cx="20211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3C78D8"/>
                </a:solidFill>
              </a:rPr>
              <a:t>Rapport de faits</a:t>
            </a:r>
            <a:endParaRPr b="1" sz="1800">
              <a:solidFill>
                <a:srgbClr val="3C78D8"/>
              </a:solidFill>
            </a:endParaRPr>
          </a:p>
        </p:txBody>
      </p:sp>
      <p:sp>
        <p:nvSpPr>
          <p:cNvPr id="284" name="Google Shape;284;p42"/>
          <p:cNvSpPr txBox="1"/>
          <p:nvPr/>
        </p:nvSpPr>
        <p:spPr>
          <a:xfrm>
            <a:off x="7005750" y="3322825"/>
            <a:ext cx="2021100" cy="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3C78D8"/>
                </a:solidFill>
              </a:rPr>
              <a:t>Mise en relations de faits</a:t>
            </a:r>
            <a:endParaRPr b="1" sz="1800">
              <a:solidFill>
                <a:srgbClr val="3C78D8"/>
              </a:solidFill>
            </a:endParaRPr>
          </a:p>
        </p:txBody>
      </p:sp>
      <p:sp>
        <p:nvSpPr>
          <p:cNvPr id="285" name="Google Shape;285;p42"/>
          <p:cNvSpPr txBox="1"/>
          <p:nvPr/>
        </p:nvSpPr>
        <p:spPr>
          <a:xfrm>
            <a:off x="7005750" y="4149050"/>
            <a:ext cx="2021100" cy="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3C78D8"/>
                </a:solidFill>
              </a:rPr>
              <a:t>Intention des acteurs</a:t>
            </a:r>
            <a:endParaRPr b="1" sz="1800">
              <a:solidFill>
                <a:srgbClr val="3C78D8"/>
              </a:solidFill>
            </a:endParaRPr>
          </a:p>
        </p:txBody>
      </p:sp>
      <p:pic>
        <p:nvPicPr>
          <p:cNvPr id="286" name="Google Shape;2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Google Shape;287;p42"/>
          <p:cNvCxnSpPr/>
          <p:nvPr/>
        </p:nvCxnSpPr>
        <p:spPr>
          <a:xfrm flipH="1" rot="10800000">
            <a:off x="3644225" y="4213425"/>
            <a:ext cx="3228300" cy="10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8" name="Google Shape;288;p42"/>
          <p:cNvCxnSpPr/>
          <p:nvPr/>
        </p:nvCxnSpPr>
        <p:spPr>
          <a:xfrm>
            <a:off x="5231050" y="3915475"/>
            <a:ext cx="0" cy="645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 txBox="1"/>
          <p:nvPr>
            <p:ph idx="1" type="subTitle"/>
          </p:nvPr>
        </p:nvSpPr>
        <p:spPr>
          <a:xfrm>
            <a:off x="311700" y="2056375"/>
            <a:ext cx="8520600" cy="22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Si interprétation, alors identification du </a:t>
            </a:r>
            <a:r>
              <a:rPr b="1" lang="fr" sz="3600"/>
              <a:t>point de vue</a:t>
            </a:r>
            <a:r>
              <a:rPr lang="fr" sz="3600"/>
              <a:t> et de la </a:t>
            </a:r>
            <a:r>
              <a:rPr b="1" lang="fr" sz="3600"/>
              <a:t>démarche</a:t>
            </a:r>
            <a:endParaRPr sz="3600"/>
          </a:p>
        </p:txBody>
      </p:sp>
      <p:sp>
        <p:nvSpPr>
          <p:cNvPr id="294" name="Google Shape;294;p43"/>
          <p:cNvSpPr txBox="1"/>
          <p:nvPr/>
        </p:nvSpPr>
        <p:spPr>
          <a:xfrm>
            <a:off x="709800" y="156175"/>
            <a:ext cx="8122500" cy="77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Interprétation</a:t>
            </a:r>
            <a:endParaRPr sz="4500">
              <a:solidFill>
                <a:srgbClr val="3C78D8"/>
              </a:solidFill>
            </a:endParaRPr>
          </a:p>
        </p:txBody>
      </p:sp>
      <p:pic>
        <p:nvPicPr>
          <p:cNvPr id="295" name="Google Shape;29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4"/>
          <p:cNvSpPr txBox="1"/>
          <p:nvPr>
            <p:ph idx="1" type="subTitle"/>
          </p:nvPr>
        </p:nvSpPr>
        <p:spPr>
          <a:xfrm>
            <a:off x="246175" y="931375"/>
            <a:ext cx="4668000" cy="7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Election de </a:t>
            </a:r>
            <a:r>
              <a:rPr lang="fr" sz="3600" u="sng">
                <a:solidFill>
                  <a:schemeClr val="hlink"/>
                </a:solidFill>
                <a:hlinkClick r:id="rId3"/>
              </a:rPr>
              <a:t>Trump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301" name="Google Shape;301;p44"/>
          <p:cNvSpPr txBox="1"/>
          <p:nvPr/>
        </p:nvSpPr>
        <p:spPr>
          <a:xfrm>
            <a:off x="709800" y="156175"/>
            <a:ext cx="8122500" cy="77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Interprétation</a:t>
            </a:r>
            <a:endParaRPr sz="4500">
              <a:solidFill>
                <a:srgbClr val="3C78D8"/>
              </a:solidFill>
            </a:endParaRPr>
          </a:p>
        </p:txBody>
      </p:sp>
      <p:pic>
        <p:nvPicPr>
          <p:cNvPr id="302" name="Google Shape;30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4175" y="1823725"/>
            <a:ext cx="2403099" cy="29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71844" y="1823725"/>
            <a:ext cx="2256906" cy="299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"/>
          <p:cNvSpPr txBox="1"/>
          <p:nvPr>
            <p:ph idx="1" type="subTitle"/>
          </p:nvPr>
        </p:nvSpPr>
        <p:spPr>
          <a:xfrm>
            <a:off x="311700" y="1002700"/>
            <a:ext cx="8520600" cy="7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/>
              <a:t>Exemple : le nucléaire</a:t>
            </a:r>
            <a:endParaRPr sz="3600"/>
          </a:p>
        </p:txBody>
      </p:sp>
      <p:sp>
        <p:nvSpPr>
          <p:cNvPr id="310" name="Google Shape;310;p45"/>
          <p:cNvSpPr txBox="1"/>
          <p:nvPr/>
        </p:nvSpPr>
        <p:spPr>
          <a:xfrm>
            <a:off x="709800" y="156175"/>
            <a:ext cx="8122500" cy="77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Interprétation</a:t>
            </a:r>
            <a:endParaRPr sz="4500">
              <a:solidFill>
                <a:srgbClr val="3C78D8"/>
              </a:solidFill>
            </a:endParaRPr>
          </a:p>
        </p:txBody>
      </p:sp>
      <p:pic>
        <p:nvPicPr>
          <p:cNvPr id="311" name="Google Shape;31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400" y="19159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3875" y="1982575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8925" y="1849225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5"/>
          <p:cNvSpPr txBox="1"/>
          <p:nvPr>
            <p:ph idx="1" type="subTitle"/>
          </p:nvPr>
        </p:nvSpPr>
        <p:spPr>
          <a:xfrm>
            <a:off x="185175" y="2525500"/>
            <a:ext cx="3041400" cy="4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Quantité d’énergie produite</a:t>
            </a:r>
            <a:endParaRPr sz="1800"/>
          </a:p>
        </p:txBody>
      </p:sp>
      <p:sp>
        <p:nvSpPr>
          <p:cNvPr id="315" name="Google Shape;315;p45"/>
          <p:cNvSpPr txBox="1"/>
          <p:nvPr>
            <p:ph idx="1" type="subTitle"/>
          </p:nvPr>
        </p:nvSpPr>
        <p:spPr>
          <a:xfrm>
            <a:off x="3110900" y="2525500"/>
            <a:ext cx="3041400" cy="4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Bilan CO2</a:t>
            </a:r>
            <a:endParaRPr sz="1800"/>
          </a:p>
        </p:txBody>
      </p:sp>
      <p:sp>
        <p:nvSpPr>
          <p:cNvPr id="316" name="Google Shape;316;p45"/>
          <p:cNvSpPr txBox="1"/>
          <p:nvPr>
            <p:ph idx="1" type="subTitle"/>
          </p:nvPr>
        </p:nvSpPr>
        <p:spPr>
          <a:xfrm>
            <a:off x="6102600" y="2525500"/>
            <a:ext cx="3041400" cy="4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Déchets produits</a:t>
            </a:r>
            <a:endParaRPr sz="1800"/>
          </a:p>
        </p:txBody>
      </p:sp>
      <p:sp>
        <p:nvSpPr>
          <p:cNvPr id="317" name="Google Shape;317;p45"/>
          <p:cNvSpPr txBox="1"/>
          <p:nvPr>
            <p:ph idx="1" type="subTitle"/>
          </p:nvPr>
        </p:nvSpPr>
        <p:spPr>
          <a:xfrm>
            <a:off x="197750" y="3213750"/>
            <a:ext cx="8520600" cy="17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Nucléaire polluant (déchets produits)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Nucléaire propre (bilan CO2)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Information partiale et partielle</a:t>
            </a:r>
            <a:endParaRPr sz="3600"/>
          </a:p>
        </p:txBody>
      </p:sp>
      <p:pic>
        <p:nvPicPr>
          <p:cNvPr id="318" name="Google Shape;318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6"/>
          <p:cNvSpPr txBox="1"/>
          <p:nvPr>
            <p:ph idx="1" type="subTitle"/>
          </p:nvPr>
        </p:nvSpPr>
        <p:spPr>
          <a:xfrm>
            <a:off x="311700" y="2035875"/>
            <a:ext cx="85206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Fiabilité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Crédibilité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Interprétation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600"/>
              <a:buChar char="-"/>
            </a:pPr>
            <a:r>
              <a:rPr lang="fr" sz="3600">
                <a:solidFill>
                  <a:srgbClr val="3C78D8"/>
                </a:solidFill>
              </a:rPr>
              <a:t>Autorité</a:t>
            </a:r>
            <a:endParaRPr sz="3600">
              <a:solidFill>
                <a:srgbClr val="3C78D8"/>
              </a:solidFill>
            </a:endParaRPr>
          </a:p>
        </p:txBody>
      </p:sp>
      <p:sp>
        <p:nvSpPr>
          <p:cNvPr id="324" name="Google Shape;324;p46"/>
          <p:cNvSpPr txBox="1"/>
          <p:nvPr/>
        </p:nvSpPr>
        <p:spPr>
          <a:xfrm>
            <a:off x="680025" y="395250"/>
            <a:ext cx="81225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Validation de l’information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Réflexion théorique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7"/>
          <p:cNvSpPr txBox="1"/>
          <p:nvPr>
            <p:ph idx="1" type="subTitle"/>
          </p:nvPr>
        </p:nvSpPr>
        <p:spPr>
          <a:xfrm>
            <a:off x="311700" y="1374400"/>
            <a:ext cx="8520600" cy="27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Interroger l’</a:t>
            </a:r>
            <a:r>
              <a:rPr b="1" lang="fr" sz="3600"/>
              <a:t>autorité</a:t>
            </a:r>
            <a:r>
              <a:rPr lang="fr" sz="3600"/>
              <a:t> de la source</a:t>
            </a:r>
            <a:endParaRPr b="1"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L’auteur de cette information fait-il autorité ?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Très difficile pour un élève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Rôle de l’enseignant</a:t>
            </a:r>
            <a:endParaRPr sz="3600"/>
          </a:p>
        </p:txBody>
      </p:sp>
      <p:sp>
        <p:nvSpPr>
          <p:cNvPr id="331" name="Google Shape;331;p47"/>
          <p:cNvSpPr txBox="1"/>
          <p:nvPr/>
        </p:nvSpPr>
        <p:spPr>
          <a:xfrm>
            <a:off x="680025" y="395250"/>
            <a:ext cx="812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Autorité</a:t>
            </a:r>
            <a:endParaRPr sz="4500">
              <a:solidFill>
                <a:srgbClr val="3C78D8"/>
              </a:solidFill>
            </a:endParaRPr>
          </a:p>
        </p:txBody>
      </p:sp>
      <p:pic>
        <p:nvPicPr>
          <p:cNvPr id="332" name="Google Shape;33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8"/>
          <p:cNvSpPr txBox="1"/>
          <p:nvPr>
            <p:ph idx="1" type="subTitle"/>
          </p:nvPr>
        </p:nvSpPr>
        <p:spPr>
          <a:xfrm>
            <a:off x="311700" y="2035875"/>
            <a:ext cx="85206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Fiabilité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Crédibilité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Interprétation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Autorité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600"/>
              <a:buChar char="-"/>
            </a:pPr>
            <a:r>
              <a:rPr lang="fr" sz="3600">
                <a:solidFill>
                  <a:srgbClr val="3C78D8"/>
                </a:solidFill>
              </a:rPr>
              <a:t>Méthode de production</a:t>
            </a:r>
            <a:endParaRPr sz="3600">
              <a:solidFill>
                <a:srgbClr val="3C78D8"/>
              </a:solidFill>
            </a:endParaRPr>
          </a:p>
        </p:txBody>
      </p:sp>
      <p:sp>
        <p:nvSpPr>
          <p:cNvPr id="338" name="Google Shape;338;p48"/>
          <p:cNvSpPr txBox="1"/>
          <p:nvPr/>
        </p:nvSpPr>
        <p:spPr>
          <a:xfrm>
            <a:off x="680025" y="395250"/>
            <a:ext cx="81225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Validation de l’information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Réflexion théorique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9"/>
          <p:cNvSpPr txBox="1"/>
          <p:nvPr>
            <p:ph idx="1" type="subTitle"/>
          </p:nvPr>
        </p:nvSpPr>
        <p:spPr>
          <a:xfrm>
            <a:off x="398925" y="1438975"/>
            <a:ext cx="8493000" cy="13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fr" sz="3200"/>
              <a:t>Quelle est la </a:t>
            </a:r>
            <a:r>
              <a:rPr b="1" lang="fr" sz="3200"/>
              <a:t>méthode de production</a:t>
            </a:r>
            <a:r>
              <a:rPr lang="fr" sz="3200"/>
              <a:t> utilisée ?</a:t>
            </a:r>
            <a:endParaRPr sz="3200"/>
          </a:p>
        </p:txBody>
      </p:sp>
      <p:sp>
        <p:nvSpPr>
          <p:cNvPr id="345" name="Google Shape;345;p49"/>
          <p:cNvSpPr txBox="1"/>
          <p:nvPr/>
        </p:nvSpPr>
        <p:spPr>
          <a:xfrm>
            <a:off x="680025" y="395250"/>
            <a:ext cx="812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Méthode de production</a:t>
            </a:r>
            <a:endParaRPr sz="4500">
              <a:solidFill>
                <a:srgbClr val="3C78D8"/>
              </a:solidFill>
            </a:endParaRPr>
          </a:p>
        </p:txBody>
      </p:sp>
      <p:sp>
        <p:nvSpPr>
          <p:cNvPr id="346" name="Google Shape;346;p49"/>
          <p:cNvSpPr txBox="1"/>
          <p:nvPr/>
        </p:nvSpPr>
        <p:spPr>
          <a:xfrm>
            <a:off x="4863525" y="3281400"/>
            <a:ext cx="20211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 u="sng">
                <a:solidFill>
                  <a:schemeClr val="hlink"/>
                </a:solidFill>
                <a:hlinkClick r:id="rId3"/>
              </a:rPr>
              <a:t>Méthode scientifique</a:t>
            </a:r>
            <a:endParaRPr b="1" sz="1800">
              <a:solidFill>
                <a:srgbClr val="3C78D8"/>
              </a:solidFill>
            </a:endParaRPr>
          </a:p>
        </p:txBody>
      </p:sp>
      <p:sp>
        <p:nvSpPr>
          <p:cNvPr id="347" name="Google Shape;347;p49"/>
          <p:cNvSpPr txBox="1"/>
          <p:nvPr/>
        </p:nvSpPr>
        <p:spPr>
          <a:xfrm>
            <a:off x="2505525" y="3253050"/>
            <a:ext cx="23580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 u="sng">
                <a:solidFill>
                  <a:schemeClr val="hlink"/>
                </a:solidFill>
                <a:hlinkClick r:id="rId4"/>
              </a:rPr>
              <a:t>Discours argumenté</a:t>
            </a:r>
            <a:endParaRPr b="1" sz="1800">
              <a:solidFill>
                <a:srgbClr val="3C78D8"/>
              </a:solidFill>
            </a:endParaRPr>
          </a:p>
        </p:txBody>
      </p:sp>
      <p:sp>
        <p:nvSpPr>
          <p:cNvPr id="348" name="Google Shape;348;p49"/>
          <p:cNvSpPr txBox="1"/>
          <p:nvPr/>
        </p:nvSpPr>
        <p:spPr>
          <a:xfrm>
            <a:off x="6842975" y="3253050"/>
            <a:ext cx="21366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 u="sng">
                <a:solidFill>
                  <a:schemeClr val="hlink"/>
                </a:solidFill>
                <a:hlinkClick r:id="rId5"/>
              </a:rPr>
              <a:t>Discours métaphysique</a:t>
            </a:r>
            <a:endParaRPr b="1" sz="1800">
              <a:solidFill>
                <a:srgbClr val="3C78D8"/>
              </a:solidFill>
            </a:endParaRPr>
          </a:p>
        </p:txBody>
      </p:sp>
      <p:sp>
        <p:nvSpPr>
          <p:cNvPr id="349" name="Google Shape;349;p49"/>
          <p:cNvSpPr txBox="1"/>
          <p:nvPr/>
        </p:nvSpPr>
        <p:spPr>
          <a:xfrm>
            <a:off x="398925" y="3434250"/>
            <a:ext cx="20211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 u="sng">
                <a:solidFill>
                  <a:schemeClr val="hlink"/>
                </a:solidFill>
                <a:hlinkClick r:id="rId6"/>
              </a:rPr>
              <a:t>Rapport de faits</a:t>
            </a:r>
            <a:endParaRPr b="1" sz="1800">
              <a:solidFill>
                <a:srgbClr val="3C78D8"/>
              </a:solidFill>
            </a:endParaRPr>
          </a:p>
        </p:txBody>
      </p:sp>
      <p:pic>
        <p:nvPicPr>
          <p:cNvPr id="350" name="Google Shape;350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0"/>
          <p:cNvSpPr txBox="1"/>
          <p:nvPr/>
        </p:nvSpPr>
        <p:spPr>
          <a:xfrm>
            <a:off x="773700" y="133975"/>
            <a:ext cx="81225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Méthode de production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800" y="1732875"/>
            <a:ext cx="5884400" cy="32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0"/>
          <p:cNvSpPr txBox="1"/>
          <p:nvPr>
            <p:ph idx="1" type="subTitle"/>
          </p:nvPr>
        </p:nvSpPr>
        <p:spPr>
          <a:xfrm>
            <a:off x="134350" y="895375"/>
            <a:ext cx="8520600" cy="12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Méthode scientifique 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Expérience + inscription dans un collectif</a:t>
            </a:r>
            <a:endParaRPr sz="2400"/>
          </a:p>
        </p:txBody>
      </p:sp>
      <p:pic>
        <p:nvPicPr>
          <p:cNvPr id="358" name="Google Shape;358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1"/>
          <p:cNvSpPr txBox="1"/>
          <p:nvPr/>
        </p:nvSpPr>
        <p:spPr>
          <a:xfrm>
            <a:off x="773700" y="133975"/>
            <a:ext cx="81225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Méthode de production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51"/>
          <p:cNvSpPr txBox="1"/>
          <p:nvPr>
            <p:ph idx="1" type="subTitle"/>
          </p:nvPr>
        </p:nvSpPr>
        <p:spPr>
          <a:xfrm>
            <a:off x="141950" y="895375"/>
            <a:ext cx="8520600" cy="13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Sujets de société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" sz="2400"/>
              <a:t>Attentes de l’institution : Préparer un débat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fr" sz="2400"/>
              <a:t>La multiplicité des sources et types de discours est utile</a:t>
            </a:r>
            <a:endParaRPr sz="2400"/>
          </a:p>
        </p:txBody>
      </p:sp>
      <p:pic>
        <p:nvPicPr>
          <p:cNvPr id="365" name="Google Shape;36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1"/>
          <p:cNvSpPr txBox="1"/>
          <p:nvPr/>
        </p:nvSpPr>
        <p:spPr>
          <a:xfrm>
            <a:off x="4172125" y="2467575"/>
            <a:ext cx="23085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3C78D8"/>
                </a:solidFill>
              </a:rPr>
              <a:t>Discours critiques, polémiques</a:t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3C78D8"/>
                </a:solidFill>
              </a:rPr>
              <a:t>(médias engagés)</a:t>
            </a:r>
            <a:endParaRPr b="1" sz="1800">
              <a:solidFill>
                <a:srgbClr val="3C78D8"/>
              </a:solidFill>
            </a:endParaRPr>
          </a:p>
        </p:txBody>
      </p:sp>
      <p:sp>
        <p:nvSpPr>
          <p:cNvPr id="367" name="Google Shape;367;p51"/>
          <p:cNvSpPr txBox="1"/>
          <p:nvPr/>
        </p:nvSpPr>
        <p:spPr>
          <a:xfrm>
            <a:off x="1793000" y="2467575"/>
            <a:ext cx="25311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3C78D8"/>
                </a:solidFill>
              </a:rPr>
              <a:t>Discours officiels</a:t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3C78D8"/>
                </a:solidFill>
              </a:rPr>
              <a:t>(médias institutionnels)</a:t>
            </a:r>
            <a:endParaRPr b="1" sz="1800">
              <a:solidFill>
                <a:srgbClr val="3C78D8"/>
              </a:solidFill>
            </a:endParaRPr>
          </a:p>
        </p:txBody>
      </p:sp>
      <p:sp>
        <p:nvSpPr>
          <p:cNvPr id="368" name="Google Shape;368;p51"/>
          <p:cNvSpPr txBox="1"/>
          <p:nvPr/>
        </p:nvSpPr>
        <p:spPr>
          <a:xfrm>
            <a:off x="60625" y="2481975"/>
            <a:ext cx="20211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3C78D8"/>
                </a:solidFill>
              </a:rPr>
              <a:t>Discours  individuels</a:t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3C78D8"/>
                </a:solidFill>
              </a:rPr>
              <a:t>(blog / forums)</a:t>
            </a:r>
            <a:endParaRPr b="1" sz="1800">
              <a:solidFill>
                <a:srgbClr val="3C78D8"/>
              </a:solidFill>
            </a:endParaRPr>
          </a:p>
        </p:txBody>
      </p:sp>
      <p:sp>
        <p:nvSpPr>
          <p:cNvPr id="369" name="Google Shape;369;p51"/>
          <p:cNvSpPr txBox="1"/>
          <p:nvPr/>
        </p:nvSpPr>
        <p:spPr>
          <a:xfrm>
            <a:off x="6412300" y="2574375"/>
            <a:ext cx="26328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3C78D8"/>
                </a:solidFill>
              </a:rPr>
              <a:t>Discours scientifiques</a:t>
            </a:r>
            <a:endParaRPr b="1" sz="1800">
              <a:solidFill>
                <a:srgbClr val="3C78D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3C78D8"/>
                </a:solidFill>
              </a:rPr>
              <a:t>(articles scientifiques)</a:t>
            </a:r>
            <a:endParaRPr b="1" sz="1800">
              <a:solidFill>
                <a:srgbClr val="3C78D8"/>
              </a:solidFill>
            </a:endParaRPr>
          </a:p>
        </p:txBody>
      </p:sp>
      <p:cxnSp>
        <p:nvCxnSpPr>
          <p:cNvPr id="370" name="Google Shape;370;p51"/>
          <p:cNvCxnSpPr/>
          <p:nvPr/>
        </p:nvCxnSpPr>
        <p:spPr>
          <a:xfrm>
            <a:off x="1367325" y="3582700"/>
            <a:ext cx="3191100" cy="53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1" name="Google Shape;371;p51"/>
          <p:cNvCxnSpPr>
            <a:stCxn id="367" idx="2"/>
          </p:cNvCxnSpPr>
          <p:nvPr/>
        </p:nvCxnSpPr>
        <p:spPr>
          <a:xfrm>
            <a:off x="3058550" y="3442575"/>
            <a:ext cx="1515000" cy="67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2" name="Google Shape;372;p51"/>
          <p:cNvCxnSpPr/>
          <p:nvPr/>
        </p:nvCxnSpPr>
        <p:spPr>
          <a:xfrm flipH="1" rot="10800000">
            <a:off x="4573700" y="3499125"/>
            <a:ext cx="782400" cy="60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3" name="Google Shape;373;p51"/>
          <p:cNvCxnSpPr/>
          <p:nvPr/>
        </p:nvCxnSpPr>
        <p:spPr>
          <a:xfrm flipH="1" rot="10800000">
            <a:off x="4572000" y="3510500"/>
            <a:ext cx="3213900" cy="60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4" name="Google Shape;374;p51"/>
          <p:cNvSpPr txBox="1"/>
          <p:nvPr/>
        </p:nvSpPr>
        <p:spPr>
          <a:xfrm>
            <a:off x="3393000" y="4262225"/>
            <a:ext cx="23580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3C78D8"/>
                </a:solidFill>
              </a:rPr>
              <a:t>Débat</a:t>
            </a:r>
            <a:endParaRPr b="1" sz="18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idx="1" type="subTitle"/>
          </p:nvPr>
        </p:nvSpPr>
        <p:spPr>
          <a:xfrm>
            <a:off x="311700" y="1837350"/>
            <a:ext cx="8520600" cy="23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400"/>
              <a:buChar char="-"/>
            </a:pPr>
            <a:r>
              <a:rPr lang="fr" sz="3400">
                <a:solidFill>
                  <a:srgbClr val="666666"/>
                </a:solidFill>
              </a:rPr>
              <a:t>Apporter des outils pratiques </a:t>
            </a:r>
            <a:endParaRPr sz="3400">
              <a:solidFill>
                <a:srgbClr val="666666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-"/>
            </a:pPr>
            <a:r>
              <a:rPr lang="fr" sz="3400"/>
              <a:t>A</a:t>
            </a:r>
            <a:r>
              <a:rPr lang="fr" sz="3400"/>
              <a:t>pport théorique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-"/>
            </a:pPr>
            <a:r>
              <a:rPr lang="fr" sz="3400"/>
              <a:t>Proposer une organisation de vos formations</a:t>
            </a:r>
            <a:endParaRPr sz="3400"/>
          </a:p>
        </p:txBody>
      </p:sp>
      <p:sp>
        <p:nvSpPr>
          <p:cNvPr id="82" name="Google Shape;82;p16"/>
          <p:cNvSpPr txBox="1"/>
          <p:nvPr/>
        </p:nvSpPr>
        <p:spPr>
          <a:xfrm>
            <a:off x="680025" y="395250"/>
            <a:ext cx="812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Objectifs de la journé</a:t>
            </a: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4500">
              <a:solidFill>
                <a:srgbClr val="3C78D8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2"/>
          <p:cNvSpPr txBox="1"/>
          <p:nvPr>
            <p:ph idx="1" type="subTitle"/>
          </p:nvPr>
        </p:nvSpPr>
        <p:spPr>
          <a:xfrm>
            <a:off x="311700" y="2035875"/>
            <a:ext cx="85206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Fiabilité							- </a:t>
            </a:r>
            <a:r>
              <a:rPr lang="fr" sz="3600">
                <a:solidFill>
                  <a:srgbClr val="3C78D8"/>
                </a:solidFill>
              </a:rPr>
              <a:t>Pertinence</a:t>
            </a:r>
            <a:endParaRPr sz="3600">
              <a:solidFill>
                <a:srgbClr val="3C78D8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Crédibilité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Interprétation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Autorité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Méthode de production</a:t>
            </a:r>
            <a:endParaRPr sz="3600"/>
          </a:p>
        </p:txBody>
      </p:sp>
      <p:sp>
        <p:nvSpPr>
          <p:cNvPr id="380" name="Google Shape;380;p52"/>
          <p:cNvSpPr txBox="1"/>
          <p:nvPr/>
        </p:nvSpPr>
        <p:spPr>
          <a:xfrm>
            <a:off x="680025" y="395250"/>
            <a:ext cx="81225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Validation de l’information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Réflexion théorique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3"/>
          <p:cNvSpPr txBox="1"/>
          <p:nvPr>
            <p:ph idx="1" type="subTitle"/>
          </p:nvPr>
        </p:nvSpPr>
        <p:spPr>
          <a:xfrm>
            <a:off x="311700" y="2368825"/>
            <a:ext cx="8520600" cy="23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Distinguer </a:t>
            </a:r>
            <a:r>
              <a:rPr b="1" lang="fr" sz="3600"/>
              <a:t>Fiabilité</a:t>
            </a:r>
            <a:r>
              <a:rPr lang="fr" sz="3600"/>
              <a:t> et </a:t>
            </a:r>
            <a:r>
              <a:rPr b="1" lang="fr" sz="3600"/>
              <a:t>Pertinence</a:t>
            </a:r>
            <a:endParaRPr b="1"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Pertinence : Renvoie au contexte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Pertinent = correspondant au besoin d’information</a:t>
            </a:r>
            <a:endParaRPr sz="3600"/>
          </a:p>
        </p:txBody>
      </p:sp>
      <p:sp>
        <p:nvSpPr>
          <p:cNvPr id="387" name="Google Shape;387;p53"/>
          <p:cNvSpPr txBox="1"/>
          <p:nvPr/>
        </p:nvSpPr>
        <p:spPr>
          <a:xfrm>
            <a:off x="680025" y="395250"/>
            <a:ext cx="81225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Pertinence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4"/>
          <p:cNvSpPr txBox="1"/>
          <p:nvPr>
            <p:ph idx="1" type="subTitle"/>
          </p:nvPr>
        </p:nvSpPr>
        <p:spPr>
          <a:xfrm>
            <a:off x="311700" y="2035875"/>
            <a:ext cx="85206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Fiabilité							- Pertinence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Crédibilité						- </a:t>
            </a:r>
            <a:r>
              <a:rPr lang="fr" sz="3600">
                <a:solidFill>
                  <a:srgbClr val="3C78D8"/>
                </a:solidFill>
              </a:rPr>
              <a:t>Biais</a:t>
            </a:r>
            <a:endParaRPr sz="3600">
              <a:solidFill>
                <a:srgbClr val="3C78D8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Interprétation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Autorité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Méthode de production</a:t>
            </a:r>
            <a:endParaRPr sz="3600"/>
          </a:p>
        </p:txBody>
      </p:sp>
      <p:sp>
        <p:nvSpPr>
          <p:cNvPr id="394" name="Google Shape;394;p54"/>
          <p:cNvSpPr txBox="1"/>
          <p:nvPr/>
        </p:nvSpPr>
        <p:spPr>
          <a:xfrm>
            <a:off x="680025" y="395250"/>
            <a:ext cx="81225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Validation de l’information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Réflexion théorique</a:t>
            </a:r>
            <a:endParaRPr b="1" sz="45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5"/>
          <p:cNvSpPr txBox="1"/>
          <p:nvPr>
            <p:ph idx="1" type="subTitle"/>
          </p:nvPr>
        </p:nvSpPr>
        <p:spPr>
          <a:xfrm>
            <a:off x="309525" y="1352800"/>
            <a:ext cx="8493000" cy="7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Biais de confirmation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fr" sz="3600"/>
              <a:t>Avarice cognitive</a:t>
            </a:r>
            <a:endParaRPr sz="3600"/>
          </a:p>
        </p:txBody>
      </p:sp>
      <p:sp>
        <p:nvSpPr>
          <p:cNvPr id="401" name="Google Shape;401;p55"/>
          <p:cNvSpPr txBox="1"/>
          <p:nvPr/>
        </p:nvSpPr>
        <p:spPr>
          <a:xfrm>
            <a:off x="680025" y="395250"/>
            <a:ext cx="812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Biais cognitifs</a:t>
            </a:r>
            <a:endParaRPr sz="4500">
              <a:solidFill>
                <a:srgbClr val="3C78D8"/>
              </a:solidFill>
            </a:endParaRPr>
          </a:p>
        </p:txBody>
      </p:sp>
      <p:pic>
        <p:nvPicPr>
          <p:cNvPr id="402" name="Google Shape;40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763" y="2678775"/>
            <a:ext cx="5987031" cy="21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6"/>
          <p:cNvSpPr txBox="1"/>
          <p:nvPr>
            <p:ph idx="1" type="subTitle"/>
          </p:nvPr>
        </p:nvSpPr>
        <p:spPr>
          <a:xfrm>
            <a:off x="325500" y="2324025"/>
            <a:ext cx="8493000" cy="15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fr" sz="3200"/>
              <a:t>Algorithmes</a:t>
            </a:r>
            <a:endParaRPr b="1"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fr" sz="3200"/>
              <a:t>Surinformation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409" name="Google Shape;409;p56"/>
          <p:cNvSpPr txBox="1"/>
          <p:nvPr/>
        </p:nvSpPr>
        <p:spPr>
          <a:xfrm>
            <a:off x="680025" y="395250"/>
            <a:ext cx="812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Biais techniques</a:t>
            </a:r>
            <a:endParaRPr sz="4500">
              <a:solidFill>
                <a:srgbClr val="3C78D8"/>
              </a:solidFill>
            </a:endParaRPr>
          </a:p>
        </p:txBody>
      </p:sp>
      <p:pic>
        <p:nvPicPr>
          <p:cNvPr id="410" name="Google Shape;41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7"/>
          <p:cNvSpPr txBox="1"/>
          <p:nvPr>
            <p:ph idx="1" type="subTitle"/>
          </p:nvPr>
        </p:nvSpPr>
        <p:spPr>
          <a:xfrm>
            <a:off x="325500" y="1938775"/>
            <a:ext cx="8493000" cy="26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fr" sz="3200"/>
              <a:t>Manipulation de l’information</a:t>
            </a:r>
            <a:endParaRPr b="1"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fr" sz="3200"/>
              <a:t>Publicité / Politique / Economie du clic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fr" sz="3200"/>
              <a:t>Facilité de production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fr" sz="3200"/>
              <a:t>Information : produit marchand</a:t>
            </a:r>
            <a:endParaRPr sz="3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416" name="Google Shape;416;p57"/>
          <p:cNvSpPr txBox="1"/>
          <p:nvPr/>
        </p:nvSpPr>
        <p:spPr>
          <a:xfrm>
            <a:off x="680025" y="395250"/>
            <a:ext cx="812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Désinformation</a:t>
            </a:r>
            <a:endParaRPr sz="4500">
              <a:solidFill>
                <a:srgbClr val="3C78D8"/>
              </a:solidFill>
            </a:endParaRPr>
          </a:p>
        </p:txBody>
      </p:sp>
      <p:pic>
        <p:nvPicPr>
          <p:cNvPr id="417" name="Google Shape;41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8"/>
          <p:cNvSpPr txBox="1"/>
          <p:nvPr>
            <p:ph idx="1" type="subTitle"/>
          </p:nvPr>
        </p:nvSpPr>
        <p:spPr>
          <a:xfrm>
            <a:off x="325500" y="1938775"/>
            <a:ext cx="8493000" cy="26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fr" sz="3200"/>
              <a:t>Attente de l’institution : informations scientifiques &amp; Esprit Critique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fr" sz="3200"/>
              <a:t>CRCN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fr" sz="3200"/>
              <a:t>PIX : compétence 1.1</a:t>
            </a:r>
            <a:endParaRPr sz="3200"/>
          </a:p>
        </p:txBody>
      </p:sp>
      <p:sp>
        <p:nvSpPr>
          <p:cNvPr id="423" name="Google Shape;423;p58"/>
          <p:cNvSpPr txBox="1"/>
          <p:nvPr/>
        </p:nvSpPr>
        <p:spPr>
          <a:xfrm>
            <a:off x="680025" y="395250"/>
            <a:ext cx="812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Les programmes</a:t>
            </a:r>
            <a:endParaRPr sz="4500">
              <a:solidFill>
                <a:srgbClr val="3C78D8"/>
              </a:solidFill>
            </a:endParaRPr>
          </a:p>
        </p:txBody>
      </p:sp>
      <p:pic>
        <p:nvPicPr>
          <p:cNvPr id="424" name="Google Shape;42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9"/>
          <p:cNvSpPr txBox="1"/>
          <p:nvPr>
            <p:ph idx="1" type="subTitle"/>
          </p:nvPr>
        </p:nvSpPr>
        <p:spPr>
          <a:xfrm>
            <a:off x="226300" y="2082275"/>
            <a:ext cx="8493000" cy="11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fr" sz="3200"/>
              <a:t>Produire une séance. La déposer sur un support de mutualisation</a:t>
            </a:r>
            <a:endParaRPr sz="3200"/>
          </a:p>
        </p:txBody>
      </p:sp>
      <p:sp>
        <p:nvSpPr>
          <p:cNvPr id="430" name="Google Shape;430;p59"/>
          <p:cNvSpPr txBox="1"/>
          <p:nvPr/>
        </p:nvSpPr>
        <p:spPr>
          <a:xfrm>
            <a:off x="625425" y="133150"/>
            <a:ext cx="812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Atelier 2</a:t>
            </a:r>
            <a:endParaRPr sz="4500">
              <a:solidFill>
                <a:srgbClr val="3C78D8"/>
              </a:solidFill>
            </a:endParaRPr>
          </a:p>
        </p:txBody>
      </p:sp>
      <p:sp>
        <p:nvSpPr>
          <p:cNvPr id="431" name="Google Shape;431;p59"/>
          <p:cNvSpPr txBox="1"/>
          <p:nvPr>
            <p:ph idx="1" type="subTitle"/>
          </p:nvPr>
        </p:nvSpPr>
        <p:spPr>
          <a:xfrm>
            <a:off x="3445950" y="1247950"/>
            <a:ext cx="2252100" cy="7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/>
              <a:t>AU CHOIX</a:t>
            </a:r>
            <a:endParaRPr sz="3200"/>
          </a:p>
        </p:txBody>
      </p:sp>
      <p:sp>
        <p:nvSpPr>
          <p:cNvPr id="432" name="Google Shape;432;p59"/>
          <p:cNvSpPr txBox="1"/>
          <p:nvPr>
            <p:ph idx="1" type="subTitle"/>
          </p:nvPr>
        </p:nvSpPr>
        <p:spPr>
          <a:xfrm>
            <a:off x="226300" y="3210950"/>
            <a:ext cx="8493000" cy="7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fr" sz="3200"/>
              <a:t>Réaliser le parcours PIX “recherche”</a:t>
            </a:r>
            <a:endParaRPr sz="3200"/>
          </a:p>
        </p:txBody>
      </p:sp>
      <p:sp>
        <p:nvSpPr>
          <p:cNvPr id="433" name="Google Shape;433;p59"/>
          <p:cNvSpPr txBox="1"/>
          <p:nvPr>
            <p:ph idx="1" type="subTitle"/>
          </p:nvPr>
        </p:nvSpPr>
        <p:spPr>
          <a:xfrm>
            <a:off x="226300" y="3964825"/>
            <a:ext cx="8493000" cy="6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fr" sz="3200"/>
              <a:t>Tester la grille d’analyse</a:t>
            </a:r>
            <a:endParaRPr sz="3200"/>
          </a:p>
        </p:txBody>
      </p:sp>
      <p:pic>
        <p:nvPicPr>
          <p:cNvPr id="434" name="Google Shape;43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9"/>
          <p:cNvSpPr txBox="1"/>
          <p:nvPr/>
        </p:nvSpPr>
        <p:spPr>
          <a:xfrm>
            <a:off x="226300" y="3826400"/>
            <a:ext cx="8324400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0"/>
          <p:cNvSpPr txBox="1"/>
          <p:nvPr>
            <p:ph idx="1" type="subTitle"/>
          </p:nvPr>
        </p:nvSpPr>
        <p:spPr>
          <a:xfrm>
            <a:off x="226300" y="1726675"/>
            <a:ext cx="8493000" cy="27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fr" sz="3200"/>
              <a:t>Apports ? Manque ?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fr" sz="3200"/>
              <a:t>Sentiment de compétence en tant que formateur ?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fr" sz="3200"/>
              <a:t>Accompagnement ?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fr" sz="3200"/>
              <a:t>Export du diapo</a:t>
            </a:r>
            <a:endParaRPr sz="3200"/>
          </a:p>
        </p:txBody>
      </p:sp>
      <p:sp>
        <p:nvSpPr>
          <p:cNvPr id="441" name="Google Shape;441;p60"/>
          <p:cNvSpPr txBox="1"/>
          <p:nvPr/>
        </p:nvSpPr>
        <p:spPr>
          <a:xfrm>
            <a:off x="596800" y="441350"/>
            <a:ext cx="812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Bilan</a:t>
            </a:r>
            <a:endParaRPr sz="4500">
              <a:solidFill>
                <a:srgbClr val="3C78D8"/>
              </a:solidFill>
            </a:endParaRPr>
          </a:p>
        </p:txBody>
      </p:sp>
      <p:pic>
        <p:nvPicPr>
          <p:cNvPr id="442" name="Google Shape;44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" type="subTitle"/>
          </p:nvPr>
        </p:nvSpPr>
        <p:spPr>
          <a:xfrm>
            <a:off x="311700" y="1568700"/>
            <a:ext cx="8520600" cy="31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400"/>
              <a:buChar char="-"/>
            </a:pPr>
            <a:r>
              <a:rPr lang="fr" sz="3400">
                <a:solidFill>
                  <a:srgbClr val="666666"/>
                </a:solidFill>
              </a:rPr>
              <a:t>Brainstorming ? (pkoi s’inscrire ? )</a:t>
            </a:r>
            <a:endParaRPr sz="3400">
              <a:solidFill>
                <a:srgbClr val="666666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400"/>
              <a:buChar char="-"/>
            </a:pPr>
            <a:r>
              <a:rPr lang="fr" sz="3400">
                <a:solidFill>
                  <a:srgbClr val="666666"/>
                </a:solidFill>
              </a:rPr>
              <a:t>Cartographie des compétences et des outils (Atelier 1)</a:t>
            </a:r>
            <a:endParaRPr sz="3400">
              <a:solidFill>
                <a:srgbClr val="666666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-"/>
            </a:pPr>
            <a:r>
              <a:rPr lang="fr" sz="3400"/>
              <a:t>Echanges autour d’un apport théorique</a:t>
            </a:r>
            <a:endParaRPr sz="3400">
              <a:solidFill>
                <a:srgbClr val="FF0000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-"/>
            </a:pPr>
            <a:r>
              <a:rPr lang="fr" sz="3400"/>
              <a:t>Atelier 2 au choix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-"/>
            </a:pPr>
            <a:r>
              <a:rPr lang="fr" sz="3400"/>
              <a:t>Discussions / Mutualisation</a:t>
            </a:r>
            <a:endParaRPr sz="3400"/>
          </a:p>
        </p:txBody>
      </p:sp>
      <p:sp>
        <p:nvSpPr>
          <p:cNvPr id="89" name="Google Shape;89;p17"/>
          <p:cNvSpPr txBox="1"/>
          <p:nvPr/>
        </p:nvSpPr>
        <p:spPr>
          <a:xfrm>
            <a:off x="680025" y="395250"/>
            <a:ext cx="812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Déroulement </a:t>
            </a: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de la journée</a:t>
            </a:r>
            <a:endParaRPr sz="4500">
              <a:solidFill>
                <a:srgbClr val="3C78D8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27267" l="13787" r="12083" t="17536"/>
          <a:stretch/>
        </p:blipFill>
        <p:spPr>
          <a:xfrm>
            <a:off x="882800" y="1384875"/>
            <a:ext cx="7378424" cy="34277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680025" y="395250"/>
            <a:ext cx="812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Vos attentes</a:t>
            </a:r>
            <a:endParaRPr sz="4500">
              <a:solidFill>
                <a:srgbClr val="3C78D8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 b="24895" l="4911" r="3972" t="23454"/>
          <a:stretch/>
        </p:blipFill>
        <p:spPr>
          <a:xfrm>
            <a:off x="258950" y="1499300"/>
            <a:ext cx="8626100" cy="30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680025" y="395250"/>
            <a:ext cx="812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Vos appréhensions</a:t>
            </a:r>
            <a:endParaRPr sz="4500">
              <a:solidFill>
                <a:srgbClr val="3C78D8"/>
              </a:solidFill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idx="1" type="subTitle"/>
          </p:nvPr>
        </p:nvSpPr>
        <p:spPr>
          <a:xfrm>
            <a:off x="281925" y="1743425"/>
            <a:ext cx="8520600" cy="23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-"/>
            </a:pPr>
            <a:r>
              <a:rPr lang="fr" sz="3400"/>
              <a:t>Analyser sa pratique de validation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-"/>
            </a:pPr>
            <a:r>
              <a:rPr lang="fr" sz="3400"/>
              <a:t>Réaliser une </a:t>
            </a:r>
            <a:r>
              <a:rPr lang="fr" sz="3400" u="sng">
                <a:solidFill>
                  <a:schemeClr val="hlink"/>
                </a:solidFill>
                <a:hlinkClick r:id="rId3"/>
              </a:rPr>
              <a:t>cartographie</a:t>
            </a:r>
            <a:r>
              <a:rPr lang="fr" sz="3400"/>
              <a:t> des processus et des outils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-"/>
            </a:pPr>
            <a:r>
              <a:rPr lang="fr" sz="3400"/>
              <a:t>En déduire une liste de compétences</a:t>
            </a:r>
            <a:endParaRPr sz="3400"/>
          </a:p>
        </p:txBody>
      </p:sp>
      <p:sp>
        <p:nvSpPr>
          <p:cNvPr id="110" name="Google Shape;110;p20"/>
          <p:cNvSpPr txBox="1"/>
          <p:nvPr/>
        </p:nvSpPr>
        <p:spPr>
          <a:xfrm>
            <a:off x="680025" y="395250"/>
            <a:ext cx="812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Atelier 1</a:t>
            </a:r>
            <a:endParaRPr sz="4500">
              <a:solidFill>
                <a:srgbClr val="3C78D8"/>
              </a:solidFill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idx="1" type="subTitle"/>
          </p:nvPr>
        </p:nvSpPr>
        <p:spPr>
          <a:xfrm>
            <a:off x="311700" y="1156950"/>
            <a:ext cx="8520600" cy="37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fr" sz="3000"/>
              <a:t>Binôme : 1 évaluateur / 1 observateur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fr" sz="3000"/>
              <a:t>L’évaluateur analyse un document et donne une note de confiance et les outils éventuellement utilisés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fr" sz="3000"/>
              <a:t>Après l’analyse, l’évaluateur revient avec l’observateur sur les étapes de sa recherche et affine ses arguments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fr" sz="3000" u="sng">
                <a:solidFill>
                  <a:schemeClr val="hlink"/>
                </a:solidFill>
                <a:hlinkClick r:id="rId3"/>
              </a:rPr>
              <a:t>Entretien d’explicitation</a:t>
            </a:r>
            <a:endParaRPr sz="3000"/>
          </a:p>
        </p:txBody>
      </p:sp>
      <p:sp>
        <p:nvSpPr>
          <p:cNvPr id="117" name="Google Shape;117;p21"/>
          <p:cNvSpPr txBox="1"/>
          <p:nvPr/>
        </p:nvSpPr>
        <p:spPr>
          <a:xfrm>
            <a:off x="680025" y="395250"/>
            <a:ext cx="8122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367A"/>
              </a:buClr>
              <a:buFont typeface="Calibri"/>
              <a:buNone/>
            </a:pPr>
            <a:r>
              <a:rPr b="1" lang="fr" sz="45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Atelier 1</a:t>
            </a:r>
            <a:endParaRPr sz="4500">
              <a:solidFill>
                <a:srgbClr val="3C78D8"/>
              </a:solidFill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25" y="69075"/>
            <a:ext cx="1173375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