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4"/>
    <p:sldMasterId id="2147483648" r:id="rId5"/>
  </p:sldMasterIdLst>
  <p:notesMasterIdLst>
    <p:notesMasterId r:id="rId28"/>
  </p:notesMasterIdLst>
  <p:sldIdLst>
    <p:sldId id="256" r:id="rId6"/>
    <p:sldId id="292" r:id="rId7"/>
    <p:sldId id="296" r:id="rId8"/>
    <p:sldId id="295" r:id="rId9"/>
    <p:sldId id="294" r:id="rId10"/>
    <p:sldId id="293" r:id="rId11"/>
    <p:sldId id="297" r:id="rId12"/>
    <p:sldId id="315" r:id="rId13"/>
    <p:sldId id="304" r:id="rId14"/>
    <p:sldId id="312" r:id="rId15"/>
    <p:sldId id="305" r:id="rId16"/>
    <p:sldId id="299" r:id="rId17"/>
    <p:sldId id="306" r:id="rId18"/>
    <p:sldId id="307" r:id="rId19"/>
    <p:sldId id="309" r:id="rId20"/>
    <p:sldId id="311" r:id="rId21"/>
    <p:sldId id="301" r:id="rId22"/>
    <p:sldId id="303" r:id="rId23"/>
    <p:sldId id="316" r:id="rId24"/>
    <p:sldId id="302" r:id="rId25"/>
    <p:sldId id="313" r:id="rId26"/>
    <p:sldId id="314"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omfortaa"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lrAws9NL4N59grwM/zhRUi0st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405527-5798-6828-D615-9F5ECD4A0CA1}" name="Antoine Delinotte" initials="AD" userId="S::antoine.delinotte@academiedetoulouse.onmicrosoft.com::3c10a074-568c-4d1f-b8ce-cd22bdddbf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8486"/>
    <a:srgbClr val="55BFC7"/>
    <a:srgbClr val="F3586E"/>
    <a:srgbClr val="33CCCC"/>
    <a:srgbClr val="4CC3C6"/>
    <a:srgbClr val="6B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7A02C-28A4-C2A6-05A6-FFD30A871967}" v="37" dt="2022-02-08T10:10:17.013"/>
    <p1510:client id="{31C84651-B05E-6FF6-3871-DE2F76D8B575}" v="35" dt="2023-02-08T16:17:57.019"/>
    <p1510:client id="{3C861FE7-2B9B-488E-B1AA-8D9996205A22}" v="2" dt="2023-01-12T09:35:16.599"/>
    <p1510:client id="{3FBBB353-F942-42DE-B62B-B93B3019EA6C}" v="5" dt="2022-02-08T12:09:05.436"/>
    <p1510:client id="{45DEA280-615B-4AD8-99DA-D95542D79070}" v="6" dt="2021-12-07T15:31:58.308"/>
    <p1510:client id="{49F8E6CF-3876-7FBD-EBCA-F850AED55D5B}" v="7" dt="2022-02-08T11:18:44.843"/>
    <p1510:client id="{64DE88CD-6989-0F08-A43B-D3F6326CAD97}" v="70" dt="2022-02-06T17:36:00.668"/>
    <p1510:client id="{666D28CC-0AC7-F6C1-4844-D229C2CBA4B8}" v="2" dt="2022-01-18T09:44:47.442"/>
    <p1510:client id="{703AAF27-B67F-0A72-98E3-4851D1AC3A74}" v="11" dt="2023-01-12T10:22:44.026"/>
    <p1510:client id="{73154789-799C-4444-9EAE-9062CAFA825A}" v="84" dt="2021-12-07T15:28:55.115"/>
    <p1510:client id="{78B062F4-4C79-34D2-04B5-530FF442AE5D}" v="6" dt="2022-02-08T12:13:55.450"/>
    <p1510:client id="{A61D0FE9-A7B1-6684-BCE6-8DF67F7B2703}" v="80" dt="2023-02-11T13:05:43.628"/>
    <p1510:client id="{B28F1E95-43E5-E437-ADA0-E2FEB4672F99}" v="11" dt="2022-02-08T12:15:43.816"/>
    <p1510:client id="{B9573245-8BCC-6971-5CC4-180E21561333}" v="5" dt="2022-02-08T12:09:50.614"/>
    <p1510:client id="{BF98889B-02BA-071D-DD3D-D39C1F366E3E}" v="10" dt="2022-01-03T14:55:06.859"/>
    <p1510:client id="{C0938FFA-893A-BBB8-9F9F-FE5A5408D934}" v="284" dt="2022-02-06T15:44:46.556"/>
    <p1510:client id="{E5133A66-B0A2-2871-9397-8BBAB90C5C37}" v="53" dt="2023-02-17T16:33:52.761"/>
    <p1510:client id="{E5DB96CB-C266-C0E6-A499-17D4BD380C3C}" v="12" dt="2023-02-17T17:48:46.518"/>
    <p1510:client id="{E9CCDCC9-6453-87D5-A734-E6F077E06356}" v="34" dt="2023-02-16T10:37:03.991"/>
    <p1510:client id="{F14B89FF-420B-CEA3-C8A5-5D5632276014}" v="808" dt="2023-02-14T16:52:27.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4831" autoAdjust="0"/>
  </p:normalViewPr>
  <p:slideViewPr>
    <p:cSldViewPr snapToGrid="0">
      <p:cViewPr varScale="1">
        <p:scale>
          <a:sx n="91" d="100"/>
          <a:sy n="91" d="100"/>
        </p:scale>
        <p:origin x="564" y="90"/>
      </p:cViewPr>
      <p:guideLst>
        <p:guide orient="horz" pos="1575"/>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53" Type="http://customschemas.google.com/relationships/presentationmetadata" Target="metadata"/><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2.fntdata"/><Relationship Id="rId56"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59"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pps.education.fr/"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audioblog.arteradio.com/" TargetMode="External"/><Relationship Id="rId4" Type="http://schemas.openxmlformats.org/officeDocument/2006/relationships/hyperlink" Target="https://tube-toulouse.beta.education.fr/videos/watch/0eee9246-d073-4471-86ea-a309429e273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f5b9fb4fd_0_3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ef5b9fb4fd_0_3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lang="fr-FR" sz="1400" dirty="0">
              <a:latin typeface="Comfortaa"/>
              <a:ea typeface="Comfortaa"/>
              <a:cs typeface="Comfortaa"/>
            </a:endParaRPr>
          </a:p>
        </p:txBody>
      </p:sp>
      <p:sp>
        <p:nvSpPr>
          <p:cNvPr id="207" name="Google Shape;207;gef5b9fb4fd_0_3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Evoquer les différentes possibilités de stockage et de diffusion et faire une démonstration en publiant un lecteur audio en </a:t>
            </a:r>
            <a:r>
              <a:rPr lang="fr-FR" dirty="0" err="1"/>
              <a:t>iframe</a:t>
            </a:r>
            <a:r>
              <a:rPr lang="fr-FR" dirty="0"/>
              <a:t> issu de WAT dans un article sur l'ENT</a:t>
            </a:r>
          </a:p>
          <a:p>
            <a:endParaRPr lang="fr-FR" dirty="0"/>
          </a:p>
          <a:p>
            <a:r>
              <a:rPr lang="fr-FR" b="1" dirty="0"/>
              <a:t>Stockage</a:t>
            </a:r>
          </a:p>
          <a:p>
            <a:r>
              <a:rPr lang="fr-FR" dirty="0"/>
              <a:t>Dans un 1er temps, il faut que les fichiers audio à diffuser soient stockés dans un espace en ligne. Qui ensuite vous permettra d'avoir un lien web vers cet espace, lien à insérer dans une page web de votre choix (page ENT, blog...) pour accéder aux productions.</a:t>
            </a:r>
          </a:p>
          <a:p>
            <a:r>
              <a:rPr lang="fr-FR" dirty="0"/>
              <a:t>Différentes solutions sont possibles, institutionnelles ou non. Trois paramètres importants sont à prendre en compte:</a:t>
            </a:r>
            <a:br>
              <a:rPr lang="fr-FR" dirty="0"/>
            </a:br>
            <a:r>
              <a:rPr lang="fr-FR" dirty="0"/>
              <a:t>- la capacité de stockage. En effet, si un projet radio dure dans le temps, le nombre et le volume (poids) des productions va vite devenir important</a:t>
            </a:r>
            <a:br>
              <a:rPr lang="fr-FR" dirty="0"/>
            </a:br>
            <a:r>
              <a:rPr lang="fr-FR" dirty="0"/>
              <a:t>- la compatibilité avec le RGPD et le respect des données personnelles.</a:t>
            </a:r>
            <a:br>
              <a:rPr lang="fr-FR" dirty="0"/>
            </a:br>
            <a:r>
              <a:rPr lang="fr-FR" dirty="0"/>
              <a:t>- l'interface: attractivité, présentation, facilité d'accès et d'utilisation</a:t>
            </a:r>
          </a:p>
          <a:p>
            <a:br>
              <a:rPr lang="fr-FR" dirty="0"/>
            </a:br>
            <a:r>
              <a:rPr lang="fr-FR" b="1" dirty="0"/>
              <a:t>Les solutions institutionnelles:</a:t>
            </a:r>
            <a:endParaRPr lang="fr-FR" dirty="0"/>
          </a:p>
          <a:p>
            <a:r>
              <a:rPr lang="fr-FR" dirty="0"/>
              <a:t>L'ENT de l'établissement. Possibilité d’intégrer un lien, un lecteur en html</a:t>
            </a:r>
          </a:p>
          <a:p>
            <a:r>
              <a:rPr lang="fr-FR" dirty="0"/>
              <a:t>Le cloud académique accessible à chaque enseignant : </a:t>
            </a:r>
            <a:r>
              <a:rPr lang="fr-FR" dirty="0" err="1"/>
              <a:t>Nextcloud</a:t>
            </a:r>
            <a:r>
              <a:rPr lang="fr-FR" dirty="0"/>
              <a:t>. Il fait parti d'un panel d'applications nationales nommé </a:t>
            </a:r>
            <a:r>
              <a:rPr lang="fr-FR" dirty="0">
                <a:hlinkClick r:id="rId3"/>
              </a:rPr>
              <a:t>Apps.education.fr.</a:t>
            </a:r>
            <a:r>
              <a:rPr lang="fr-FR" dirty="0"/>
              <a:t>  Voici un lien vers un tutoriel pour utiliser </a:t>
            </a:r>
            <a:r>
              <a:rPr lang="fr-FR" dirty="0" err="1"/>
              <a:t>Nexcloud</a:t>
            </a:r>
            <a:r>
              <a:rPr lang="fr-FR" dirty="0"/>
              <a:t> (</a:t>
            </a:r>
            <a:r>
              <a:rPr lang="fr-FR" dirty="0">
                <a:hlinkClick r:id="rId4"/>
              </a:rPr>
              <a:t>ici</a:t>
            </a:r>
            <a:r>
              <a:rPr lang="fr-FR" dirty="0"/>
              <a:t>).</a:t>
            </a:r>
          </a:p>
          <a:p>
            <a:r>
              <a:rPr lang="fr-FR" dirty="0"/>
              <a:t>Ce sont les solutions les plus compatibles avec les usages scolaires et la protection des données personnelles. </a:t>
            </a:r>
          </a:p>
          <a:p>
            <a:endParaRPr lang="fr-FR" dirty="0"/>
          </a:p>
          <a:p>
            <a:r>
              <a:rPr lang="fr-FR" b="1" dirty="0"/>
              <a:t>Partage et diffusion</a:t>
            </a:r>
          </a:p>
          <a:p>
            <a:endParaRPr lang="fr-FR" dirty="0"/>
          </a:p>
          <a:p>
            <a:r>
              <a:rPr lang="fr-FR" b="1" dirty="0"/>
              <a:t>Les solutions institutionnelles</a:t>
            </a:r>
            <a:endParaRPr lang="fr-FR" dirty="0"/>
          </a:p>
          <a:p>
            <a:r>
              <a:rPr lang="fr-FR" dirty="0"/>
              <a:t>L'ENT de l'établissement. Possibilité d’intégrer un lien, un lecteur en html depuis un fichier hébergé sur </a:t>
            </a:r>
            <a:r>
              <a:rPr lang="fr-FR" dirty="0" err="1"/>
              <a:t>NextCloud</a:t>
            </a:r>
            <a:r>
              <a:rPr lang="fr-FR" dirty="0"/>
              <a:t> ou en </a:t>
            </a:r>
            <a:r>
              <a:rPr lang="fr-FR" dirty="0" err="1"/>
              <a:t>iframe</a:t>
            </a:r>
            <a:r>
              <a:rPr lang="fr-FR" dirty="0"/>
              <a:t> depuis WAT</a:t>
            </a:r>
          </a:p>
          <a:p>
            <a:br>
              <a:rPr lang="fr-FR" dirty="0"/>
            </a:br>
            <a:r>
              <a:rPr lang="fr-FR" b="1" dirty="0"/>
              <a:t>D'autres solutions:</a:t>
            </a:r>
            <a:endParaRPr lang="fr-FR" dirty="0"/>
          </a:p>
          <a:p>
            <a:r>
              <a:rPr lang="fr-FR" dirty="0"/>
              <a:t>D'autres plateformes vous proposent ce genre de services avec des outils de partage sur les réseaux sociaux. Ils peuvent également être intégrés et exportés dans une page web. Mais elles ne sont pas institutionnelles et posent la question du stockage des données personnelles. Exemple : </a:t>
            </a:r>
          </a:p>
          <a:p>
            <a:r>
              <a:rPr lang="fr-FR" dirty="0"/>
              <a:t>- </a:t>
            </a:r>
            <a:r>
              <a:rPr lang="fr-FR" dirty="0">
                <a:hlinkClick r:id="rId5"/>
              </a:rPr>
              <a:t>Les blogs audio d'Arte radio</a:t>
            </a:r>
            <a:br>
              <a:rPr lang="fr-FR" dirty="0"/>
            </a:br>
            <a:r>
              <a:rPr lang="fr-FR" dirty="0"/>
              <a:t>Avantages: plateforme européenne, sans publicité et lié à la chaîne publique ARTE</a:t>
            </a:r>
          </a:p>
          <a:p>
            <a:endParaRPr lang="fr-FR" dirty="0"/>
          </a:p>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16</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230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Si manque de temps, </a:t>
            </a:r>
            <a:r>
              <a:rPr lang="en-US" dirty="0" err="1"/>
              <a:t>indiquer</a:t>
            </a:r>
            <a:r>
              <a:rPr lang="en-US" dirty="0"/>
              <a:t> à minima la </a:t>
            </a:r>
            <a:r>
              <a:rPr lang="en-US" dirty="0" err="1"/>
              <a:t>ressource</a:t>
            </a:r>
          </a:p>
        </p:txBody>
      </p:sp>
      <p:sp>
        <p:nvSpPr>
          <p:cNvPr id="4" name="Espace réservé du numéro de diapositive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18</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606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Char char="-"/>
            </a:pPr>
            <a:r>
              <a:rPr lang="fr-FR"/>
              <a:t>Distribuer le conducteur et en faire une lecture commentée en précisant les différents rôles</a:t>
            </a:r>
            <a:r>
              <a:rPr lang="fr-FR" baseline="0"/>
              <a:t> à tenir</a:t>
            </a:r>
            <a:endParaRPr lang="fr-FR"/>
          </a:p>
          <a:p>
            <a:pPr>
              <a:buFontTx/>
              <a:buChar char="-"/>
            </a:pPr>
            <a:r>
              <a:rPr lang="fr-FR"/>
              <a:t>Demander à chacun de se positionner sur un</a:t>
            </a:r>
            <a:r>
              <a:rPr lang="fr-FR" baseline="0"/>
              <a:t> rôle et le noter sur le conducteur</a:t>
            </a:r>
          </a:p>
          <a:p>
            <a:pPr>
              <a:buFontTx/>
              <a:buChar char="-"/>
            </a:pPr>
            <a:r>
              <a:rPr lang="fr-FR" baseline="0"/>
              <a:t>Choisir les PAD (prêts à diffuser) soit par tirage au sort, soit sur la base du volontariat, soit de façon tout à fait arbitraire. Rappeler que dans tous les cas, tous les enregistrements créés seront utilisés dans le cadre de l’atelier sur l’habillage.</a:t>
            </a:r>
            <a:endParaRPr lang="fr-FR"/>
          </a:p>
          <a:p>
            <a:pPr>
              <a:buFontTx/>
              <a:buChar char="-"/>
            </a:pPr>
            <a:endParaRPr lang="fr-FR"/>
          </a:p>
          <a:p>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7</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2571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Tx/>
              <a:buChar char="-"/>
            </a:pPr>
            <a:r>
              <a:rPr lang="fr-FR"/>
              <a:t>Distribuer le conducteur et en faire une lecture commentée en précisant les différents rôles</a:t>
            </a:r>
            <a:r>
              <a:rPr lang="fr-FR" baseline="0"/>
              <a:t> à tenir</a:t>
            </a:r>
            <a:endParaRPr lang="fr-FR"/>
          </a:p>
          <a:p>
            <a:pPr>
              <a:buFontTx/>
              <a:buChar char="-"/>
            </a:pPr>
            <a:r>
              <a:rPr lang="fr-FR"/>
              <a:t>Demander à chacun de se positionner sur un</a:t>
            </a:r>
            <a:r>
              <a:rPr lang="fr-FR" baseline="0"/>
              <a:t> rôle et le noter sur le conducteur</a:t>
            </a:r>
          </a:p>
          <a:p>
            <a:pPr>
              <a:buFontTx/>
              <a:buChar char="-"/>
            </a:pPr>
            <a:r>
              <a:rPr lang="fr-FR" baseline="0"/>
              <a:t>Choisir les PAD (prêts à diffuser) soit par tirage au sort, soit sur la base du volontariat, soit de façon tout à fait arbitraire. Rappeler que dans tous les cas, tous les enregistrements créés seront utilisés dans le cadre de l’atelier sur l’habillage.</a:t>
            </a:r>
            <a:endParaRPr lang="fr-FR"/>
          </a:p>
          <a:p>
            <a:pPr>
              <a:buFontTx/>
              <a:buChar char="-"/>
            </a:pPr>
            <a:endParaRPr lang="fr-FR"/>
          </a:p>
          <a:p>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4626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17825" y="842963"/>
            <a:ext cx="4048125" cy="2276475"/>
          </a:xfrm>
          <a:prstGeom prst="rect">
            <a:avLst/>
          </a:prstGeom>
          <a:noFill/>
          <a:ln w="12700">
            <a:solidFill>
              <a:prstClr val="black"/>
            </a:solidFill>
          </a:ln>
        </p:spPr>
      </p:sp>
      <p:sp>
        <p:nvSpPr>
          <p:cNvPr id="3" name="Espace réservé des notes 2"/>
          <p:cNvSpPr>
            <a:spLocks noGrp="1"/>
          </p:cNvSpPr>
          <p:nvPr>
            <p:ph type="body" idx="1"/>
          </p:nvPr>
        </p:nvSpPr>
        <p:spPr>
          <a:xfrm>
            <a:off x="989013" y="3246438"/>
            <a:ext cx="7905750" cy="2655887"/>
          </a:xfrm>
          <a:prstGeom prst="rect">
            <a:avLst/>
          </a:prstGeom>
        </p:spPr>
        <p:txBody>
          <a:bodyPr/>
          <a:lstStyle/>
          <a:p>
            <a:r>
              <a:rPr lang="fr-FR" b="1" dirty="0">
                <a:effectLst/>
                <a:latin typeface="Arial" panose="020B0604020202020204" pitchFamily="34" charset="0"/>
              </a:rPr>
              <a:t>Les étapes de réalisation d’un projet</a:t>
            </a:r>
          </a:p>
          <a:p>
            <a:endParaRPr lang="fr-FR" b="1" dirty="0">
              <a:effectLst/>
              <a:latin typeface="Arial" panose="020B0604020202020204" pitchFamily="34" charset="0"/>
            </a:endParaRPr>
          </a:p>
          <a:p>
            <a:r>
              <a:rPr lang="fr-FR" dirty="0">
                <a:effectLst/>
                <a:latin typeface="Arial" panose="020B0604020202020204" pitchFamily="34" charset="0"/>
              </a:rPr>
              <a:t>Préparation</a:t>
            </a:r>
          </a:p>
          <a:p>
            <a:r>
              <a:rPr lang="fr-FR" dirty="0">
                <a:effectLst/>
                <a:latin typeface="Times New Roman" panose="02020603050405020304" pitchFamily="18" charset="0"/>
              </a:rPr>
              <a:t>• Clarification et explication des intentions pédagogiques.</a:t>
            </a:r>
          </a:p>
          <a:p>
            <a:r>
              <a:rPr lang="fr-FR" dirty="0">
                <a:effectLst/>
                <a:latin typeface="Times New Roman" panose="02020603050405020304" pitchFamily="18" charset="0"/>
              </a:rPr>
              <a:t>• Choix du projet.</a:t>
            </a:r>
          </a:p>
          <a:p>
            <a:r>
              <a:rPr lang="fr-FR" dirty="0">
                <a:effectLst/>
                <a:latin typeface="Times New Roman" panose="02020603050405020304" pitchFamily="18" charset="0"/>
              </a:rPr>
              <a:t>• Planification du projet.</a:t>
            </a:r>
          </a:p>
          <a:p>
            <a:endParaRPr lang="fr-FR" dirty="0">
              <a:effectLst/>
              <a:latin typeface="Arial" panose="020B0604020202020204" pitchFamily="34" charset="0"/>
            </a:endParaRPr>
          </a:p>
          <a:p>
            <a:r>
              <a:rPr lang="fr-FR" dirty="0">
                <a:effectLst/>
                <a:latin typeface="Arial" panose="020B0604020202020204" pitchFamily="34" charset="0"/>
              </a:rPr>
              <a:t>Mise en œuvre</a:t>
            </a:r>
          </a:p>
          <a:p>
            <a:r>
              <a:rPr lang="fr-FR" dirty="0">
                <a:effectLst/>
                <a:latin typeface="Times New Roman" panose="02020603050405020304" pitchFamily="18" charset="0"/>
              </a:rPr>
              <a:t>• Formation des équipes.</a:t>
            </a:r>
          </a:p>
          <a:p>
            <a:r>
              <a:rPr lang="fr-FR" dirty="0">
                <a:effectLst/>
                <a:latin typeface="Times New Roman" panose="02020603050405020304" pitchFamily="18" charset="0"/>
              </a:rPr>
              <a:t>• Dégagement d’un fil conducteur.</a:t>
            </a:r>
          </a:p>
          <a:p>
            <a:r>
              <a:rPr lang="fr-FR" dirty="0">
                <a:effectLst/>
                <a:latin typeface="Times New Roman" panose="02020603050405020304" pitchFamily="18" charset="0"/>
              </a:rPr>
              <a:t>• Recherche d’information.</a:t>
            </a:r>
          </a:p>
          <a:p>
            <a:r>
              <a:rPr lang="fr-FR" dirty="0">
                <a:effectLst/>
                <a:latin typeface="Times New Roman" panose="02020603050405020304" pitchFamily="18" charset="0"/>
              </a:rPr>
              <a:t>• Coordination du projet.</a:t>
            </a:r>
          </a:p>
          <a:p>
            <a:endParaRPr lang="fr-FR" dirty="0">
              <a:effectLst/>
              <a:latin typeface="Times New Roman" panose="02020603050405020304" pitchFamily="18" charset="0"/>
            </a:endParaRPr>
          </a:p>
          <a:p>
            <a:r>
              <a:rPr lang="fr-FR" dirty="0">
                <a:effectLst/>
                <a:latin typeface="Arial" panose="020B0604020202020204" pitchFamily="34" charset="0"/>
              </a:rPr>
              <a:t>Évaluation</a:t>
            </a:r>
          </a:p>
          <a:p>
            <a:r>
              <a:rPr lang="fr-FR" dirty="0">
                <a:effectLst/>
                <a:latin typeface="Times New Roman" panose="02020603050405020304" pitchFamily="18" charset="0"/>
              </a:rPr>
              <a:t>• Types d’évaluation.</a:t>
            </a:r>
          </a:p>
          <a:p>
            <a:r>
              <a:rPr lang="fr-FR" dirty="0">
                <a:effectLst/>
                <a:latin typeface="Times New Roman" panose="02020603050405020304" pitchFamily="18" charset="0"/>
              </a:rPr>
              <a:t>• Principes relatifs à l’évaluation de projets.</a:t>
            </a:r>
          </a:p>
          <a:p>
            <a:r>
              <a:rPr lang="fr-FR" dirty="0">
                <a:effectLst/>
                <a:latin typeface="Times New Roman" panose="02020603050405020304" pitchFamily="18" charset="0"/>
              </a:rPr>
              <a:t>• Quelques formules d’évaluation de projets.</a:t>
            </a:r>
          </a:p>
          <a:p>
            <a:endParaRPr lang="fr-FR" dirty="0">
              <a:effectLst/>
              <a:latin typeface="Times New Roman" panose="02020603050405020304" pitchFamily="18" charset="0"/>
            </a:endParaRPr>
          </a:p>
          <a:p>
            <a:r>
              <a:rPr lang="fr-FR" dirty="0">
                <a:effectLst/>
                <a:latin typeface="Arial" panose="020B0604020202020204" pitchFamily="34" charset="0"/>
              </a:rPr>
              <a:t>Disposition</a:t>
            </a:r>
          </a:p>
          <a:p>
            <a:r>
              <a:rPr lang="fr-FR" dirty="0">
                <a:effectLst/>
                <a:latin typeface="Times New Roman" panose="02020603050405020304" pitchFamily="18" charset="0"/>
              </a:rPr>
              <a:t>• Le projet présenté en classe.</a:t>
            </a:r>
          </a:p>
          <a:p>
            <a:r>
              <a:rPr lang="fr-FR" dirty="0">
                <a:effectLst/>
                <a:latin typeface="Times New Roman" panose="02020603050405020304" pitchFamily="18" charset="0"/>
              </a:rPr>
              <a:t>• Le projet diffusé publiquement.</a:t>
            </a:r>
          </a:p>
          <a:p>
            <a:r>
              <a:rPr lang="fr-FR" dirty="0">
                <a:effectLst/>
                <a:latin typeface="Times New Roman" panose="02020603050405020304" pitchFamily="18" charset="0"/>
              </a:rPr>
              <a:t>• Le projet comprenant une forme de tarification...</a:t>
            </a:r>
          </a:p>
          <a:p>
            <a:r>
              <a:rPr lang="fr-FR" dirty="0">
                <a:effectLst/>
                <a:latin typeface="Times New Roman" panose="02020603050405020304" pitchFamily="18" charset="0"/>
              </a:rPr>
              <a:t>• Le projet à relations interpersonnelles soutenues.</a:t>
            </a:r>
            <a:endParaRPr lang="fr-FR" b="1" dirty="0"/>
          </a:p>
        </p:txBody>
      </p:sp>
    </p:spTree>
    <p:extLst>
      <p:ext uri="{BB962C8B-B14F-4D97-AF65-F5344CB8AC3E}">
        <p14:creationId xmlns:p14="http://schemas.microsoft.com/office/powerpoint/2010/main" val="4005691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3.</a:t>
            </a:r>
            <a:r>
              <a:rPr lang="fr-FR" baseline="0"/>
              <a:t> Eléments composant une émission de radio :</a:t>
            </a:r>
          </a:p>
          <a:p>
            <a:pPr>
              <a:buFontTx/>
              <a:buChar char="-"/>
            </a:pPr>
            <a:r>
              <a:rPr lang="fr-FR" baseline="0"/>
              <a:t>Rôle de l’habillage, notamment la virgule</a:t>
            </a:r>
          </a:p>
          <a:p>
            <a:pPr>
              <a:buFontTx/>
              <a:buChar char="-"/>
            </a:pPr>
            <a:r>
              <a:rPr lang="fr-FR" baseline="0"/>
              <a:t>Intérêt des PAD pour gérer les déplacements dans le studio</a:t>
            </a:r>
          </a:p>
          <a:p>
            <a:pPr>
              <a:buFontTx/>
              <a:buChar char="-"/>
            </a:pPr>
            <a:r>
              <a:rPr lang="fr-FR" baseline="0"/>
              <a:t>Répartition des rôles</a:t>
            </a:r>
            <a:endParaRPr lang="fr-FR"/>
          </a:p>
          <a:p>
            <a:endParaRPr lang="fr-F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a:t>4. </a:t>
            </a:r>
            <a:r>
              <a:rPr lang="fr-FR" sz="900"/>
              <a:t>Avantages des différentes solutions de production : en différé, playlist programmée ou en direct</a:t>
            </a:r>
          </a:p>
          <a:p>
            <a:r>
              <a:rPr lang="fr-FR" b="1"/>
              <a:t>Différé :</a:t>
            </a:r>
          </a:p>
          <a:p>
            <a:pPr>
              <a:buFontTx/>
              <a:buChar char="-"/>
            </a:pPr>
            <a:r>
              <a:rPr lang="fr-FR"/>
              <a:t>Solution sécurisante</a:t>
            </a:r>
          </a:p>
          <a:p>
            <a:pPr>
              <a:buFontTx/>
              <a:buChar char="-"/>
            </a:pPr>
            <a:r>
              <a:rPr lang="fr-FR"/>
              <a:t>Échéance plus souple</a:t>
            </a:r>
          </a:p>
          <a:p>
            <a:pPr>
              <a:buFontTx/>
              <a:buChar char="-"/>
            </a:pPr>
            <a:r>
              <a:rPr lang="fr-FR"/>
              <a:t>Erreurs</a:t>
            </a:r>
            <a:r>
              <a:rPr lang="fr-FR" baseline="0"/>
              <a:t> limitées, possibilité de corrections, de reprises</a:t>
            </a:r>
          </a:p>
          <a:p>
            <a:pPr>
              <a:buFontTx/>
              <a:buChar char="-"/>
            </a:pPr>
            <a:r>
              <a:rPr lang="fr-FR" baseline="0"/>
              <a:t>Moins de stress devant les micros</a:t>
            </a:r>
          </a:p>
          <a:p>
            <a:pPr>
              <a:buFontTx/>
              <a:buChar char="-"/>
            </a:pPr>
            <a:r>
              <a:rPr lang="fr-FR" baseline="0"/>
              <a:t>Réflexion sur le montage : son rôle, son impact</a:t>
            </a:r>
          </a:p>
          <a:p>
            <a:pPr>
              <a:buFontTx/>
              <a:buChar char="-"/>
            </a:pPr>
            <a:r>
              <a:rPr lang="fr-FR"/>
              <a:t>Plus de temps pour le montage</a:t>
            </a:r>
          </a:p>
          <a:p>
            <a:pPr>
              <a:buFontTx/>
              <a:buChar char="-"/>
            </a:pPr>
            <a:r>
              <a:rPr lang="fr-FR"/>
              <a:t>Ecoute</a:t>
            </a:r>
            <a:r>
              <a:rPr lang="fr-FR" baseline="0"/>
              <a:t> à la demande, possible tout le temps (si en ligne)</a:t>
            </a:r>
          </a:p>
          <a:p>
            <a:pPr marL="228600" indent="0">
              <a:buFontTx/>
              <a:buNone/>
            </a:pPr>
            <a:r>
              <a:rPr lang="fr-FR" b="1" baseline="0" err="1"/>
              <a:t>Playslist</a:t>
            </a:r>
            <a:r>
              <a:rPr lang="fr-FR" b="1" baseline="0"/>
              <a:t> programmée </a:t>
            </a:r>
            <a:r>
              <a:rPr lang="fr-FR" baseline="0"/>
              <a:t>(playlist alternant les productions et créant un programme d’une longueur choisie) :</a:t>
            </a:r>
          </a:p>
          <a:p>
            <a:pPr marL="400050" indent="-171450">
              <a:buFontTx/>
              <a:buChar char="-"/>
            </a:pPr>
            <a:r>
              <a:rPr lang="fr-FR" baseline="0"/>
              <a:t>Correspond au fonctionnement d’une vraie radio</a:t>
            </a:r>
          </a:p>
          <a:p>
            <a:pPr marL="400050" indent="-171450">
              <a:buFontTx/>
              <a:buChar char="-"/>
            </a:pPr>
            <a:r>
              <a:rPr lang="fr-FR" baseline="0"/>
              <a:t>Evite le montage ou les risques du direct</a:t>
            </a:r>
          </a:p>
          <a:p>
            <a:pPr marL="400050" indent="-171450">
              <a:buFontTx/>
              <a:buChar char="-"/>
            </a:pPr>
            <a:r>
              <a:rPr lang="fr-FR" baseline="0"/>
              <a:t>Réflexion sur la programmation des contenus (choix, message véhiculé, ordre, durée, transitions)</a:t>
            </a:r>
          </a:p>
          <a:p>
            <a:pPr marL="400050" indent="-171450">
              <a:buFontTx/>
              <a:buChar char="-"/>
            </a:pPr>
            <a:r>
              <a:rPr lang="fr-FR" baseline="0"/>
              <a:t>Choix d’un moment de diffusion programmé qui permet de créer un « rendez-vous »</a:t>
            </a:r>
          </a:p>
          <a:p>
            <a:pPr marL="400050" indent="-171450">
              <a:buFontTx/>
              <a:buChar char="-"/>
            </a:pPr>
            <a:r>
              <a:rPr lang="fr-FR" baseline="0"/>
              <a:t>Possibilité de créer des émissions variées en changeant l’ordre ou l’baillage des contenus</a:t>
            </a:r>
          </a:p>
          <a:p>
            <a:pPr marL="228600" indent="0">
              <a:buFontTx/>
              <a:buNone/>
            </a:pPr>
            <a:r>
              <a:rPr lang="fr-FR" b="1" baseline="0"/>
              <a:t>Le direct :</a:t>
            </a:r>
          </a:p>
          <a:p>
            <a:pPr marL="400050" indent="-171450">
              <a:buFontTx/>
              <a:buChar char="-"/>
            </a:pPr>
            <a:r>
              <a:rPr lang="fr-FR" baseline="0"/>
              <a:t>La « magie » d’un moment</a:t>
            </a:r>
          </a:p>
          <a:p>
            <a:pPr marL="400050" indent="-171450">
              <a:buFontTx/>
              <a:buChar char="-"/>
            </a:pPr>
            <a:r>
              <a:rPr lang="fr-FR" baseline="0"/>
              <a:t>Une émulation positive vers la réussite</a:t>
            </a:r>
          </a:p>
          <a:p>
            <a:pPr marL="400050" indent="-171450">
              <a:buFontTx/>
              <a:buChar char="-"/>
            </a:pPr>
            <a:r>
              <a:rPr lang="fr-FR" baseline="0"/>
              <a:t>Réel travail d’équipe sur le moment</a:t>
            </a:r>
          </a:p>
          <a:p>
            <a:pPr marL="400050" indent="-171450">
              <a:buFontTx/>
              <a:buChar char="-"/>
            </a:pPr>
            <a:r>
              <a:rPr lang="fr-FR" baseline="0"/>
              <a:t>Gestion de la parole et de l’écoute</a:t>
            </a:r>
          </a:p>
          <a:p>
            <a:pPr marL="400050" indent="-171450">
              <a:buFontTx/>
              <a:buChar char="-"/>
            </a:pPr>
            <a:r>
              <a:rPr lang="fr-FR" baseline="0"/>
              <a:t>Un RDV qui crée une animation à un moment donné</a:t>
            </a:r>
          </a:p>
          <a:p>
            <a:pPr marL="400050" indent="-171450">
              <a:buFontTx/>
              <a:buChar char="-"/>
            </a:pPr>
            <a:r>
              <a:rPr lang="fr-FR" baseline="0"/>
              <a:t>Une préparation importante pour éviter les ratés</a:t>
            </a:r>
          </a:p>
          <a:p>
            <a:pPr marL="400050" indent="-171450">
              <a:buFontTx/>
              <a:buChar char="-"/>
            </a:pPr>
            <a:r>
              <a:rPr lang="fr-FR" baseline="0"/>
              <a:t>Moment qui peut être stressant (prise de parole) pour les plus jeunes</a:t>
            </a:r>
          </a:p>
          <a:p>
            <a:pPr marL="400050" indent="-171450">
              <a:buFontTx/>
              <a:buChar char="-"/>
            </a:pPr>
            <a:endParaRPr lang="fr-FR"/>
          </a:p>
          <a:p>
            <a:pPr>
              <a:buFontTx/>
              <a:buChar char="-"/>
            </a:pPr>
            <a:endParaRPr lang="fr-FR"/>
          </a:p>
          <a:p>
            <a:pPr>
              <a:buFontTx/>
              <a:buChar char="-"/>
            </a:pPr>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11</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899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L’habillage</a:t>
            </a:r>
            <a:r>
              <a:rPr lang="fr-FR" baseline="0"/>
              <a:t> sonore a deux fonctions :</a:t>
            </a:r>
          </a:p>
          <a:p>
            <a:r>
              <a:rPr lang="fr-FR" baseline="0"/>
              <a:t>- </a:t>
            </a:r>
            <a:r>
              <a:rPr lang="fr-FR"/>
              <a:t>Attirer et retenir l’attention des auditeurs.</a:t>
            </a:r>
          </a:p>
          <a:p>
            <a:r>
              <a:rPr lang="fr-FR"/>
              <a:t>- Faciliter la compréhension des informations.</a:t>
            </a:r>
          </a:p>
          <a:p>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12</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5023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1. Claim 100% (jingle </a:t>
            </a:r>
            <a:r>
              <a:rPr lang="fr-FR" err="1"/>
              <a:t>son+voix</a:t>
            </a:r>
            <a:r>
              <a:rPr lang="fr-FR"/>
              <a:t>)</a:t>
            </a:r>
          </a:p>
          <a:p>
            <a:r>
              <a:rPr lang="fr-FR"/>
              <a:t>2. Virgule</a:t>
            </a:r>
            <a:r>
              <a:rPr lang="fr-FR" baseline="0"/>
              <a:t> France Culture</a:t>
            </a:r>
          </a:p>
          <a:p>
            <a:r>
              <a:rPr lang="fr-FR" baseline="0"/>
              <a:t>3. Tapis sonore NRJ</a:t>
            </a:r>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13</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6788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endParaRPr lang="en-US"/>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14</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72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15</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456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6"/>
        <p:cNvGrpSpPr/>
        <p:nvPr/>
      </p:nvGrpSpPr>
      <p:grpSpPr>
        <a:xfrm>
          <a:off x="0" y="0"/>
          <a:ext cx="0" cy="0"/>
          <a:chOff x="0" y="0"/>
          <a:chExt cx="0" cy="0"/>
        </a:xfrm>
      </p:grpSpPr>
      <p:sp>
        <p:nvSpPr>
          <p:cNvPr id="17" name="Google Shape;17;gef5b9fb4fd_0_236"/>
          <p:cNvSpPr txBox="1">
            <a:spLocks noGrp="1"/>
          </p:cNvSpPr>
          <p:nvPr>
            <p:ph type="title"/>
          </p:nvPr>
        </p:nvSpPr>
        <p:spPr>
          <a:xfrm>
            <a:off x="359999" y="900000"/>
            <a:ext cx="8424000" cy="72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gef5b9fb4fd_0_236"/>
          <p:cNvSpPr txBox="1">
            <a:spLocks noGrp="1"/>
          </p:cNvSpPr>
          <p:nvPr>
            <p:ph type="body" idx="1"/>
          </p:nvPr>
        </p:nvSpPr>
        <p:spPr>
          <a:xfrm>
            <a:off x="359998" y="1836000"/>
            <a:ext cx="3996000" cy="257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None/>
              <a:defRPr/>
            </a:lvl1pPr>
            <a:lvl2pPr marL="914400" lvl="1" indent="-288925" algn="l">
              <a:lnSpc>
                <a:spcPct val="100000"/>
              </a:lnSpc>
              <a:spcBef>
                <a:spcPts val="600"/>
              </a:spcBef>
              <a:spcAft>
                <a:spcPts val="0"/>
              </a:spcAft>
              <a:buClr>
                <a:schemeClr val="dk1"/>
              </a:buClr>
              <a:buSzPts val="950"/>
              <a:buChar char="•"/>
              <a:defRPr/>
            </a:lvl2pPr>
            <a:lvl3pPr marL="1371600" lvl="2" indent="-282575" algn="l">
              <a:lnSpc>
                <a:spcPct val="100000"/>
              </a:lnSpc>
              <a:spcBef>
                <a:spcPts val="600"/>
              </a:spcBef>
              <a:spcAft>
                <a:spcPts val="0"/>
              </a:spcAft>
              <a:buClr>
                <a:schemeClr val="dk1"/>
              </a:buClr>
              <a:buSzPts val="850"/>
              <a:buChar char="•"/>
              <a:defRPr/>
            </a:lvl3pPr>
            <a:lvl4pPr marL="1828800" lvl="3" indent="-276225" algn="l">
              <a:lnSpc>
                <a:spcPct val="100000"/>
              </a:lnSpc>
              <a:spcBef>
                <a:spcPts val="100"/>
              </a:spcBef>
              <a:spcAft>
                <a:spcPts val="0"/>
              </a:spcAft>
              <a:buClr>
                <a:schemeClr val="dk1"/>
              </a:buClr>
              <a:buSzPts val="750"/>
              <a:buChar char="•"/>
              <a:defRPr/>
            </a:lvl4pPr>
            <a:lvl5pPr marL="2286000" lvl="4" indent="-273050" algn="l">
              <a:lnSpc>
                <a:spcPct val="100000"/>
              </a:lnSpc>
              <a:spcBef>
                <a:spcPts val="100"/>
              </a:spcBef>
              <a:spcAft>
                <a:spcPts val="0"/>
              </a:spcAft>
              <a:buClr>
                <a:schemeClr val="dk1"/>
              </a:buClr>
              <a:buSzPts val="7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 name="Google Shape;19;gef5b9fb4fd_0_236"/>
          <p:cNvSpPr txBox="1">
            <a:spLocks noGrp="1"/>
          </p:cNvSpPr>
          <p:nvPr>
            <p:ph type="body" idx="2"/>
          </p:nvPr>
        </p:nvSpPr>
        <p:spPr>
          <a:xfrm>
            <a:off x="4784437" y="1836000"/>
            <a:ext cx="3996000" cy="257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None/>
              <a:defRPr/>
            </a:lvl1pPr>
            <a:lvl2pPr marL="914400" lvl="1" indent="-288925" algn="l">
              <a:lnSpc>
                <a:spcPct val="100000"/>
              </a:lnSpc>
              <a:spcBef>
                <a:spcPts val="600"/>
              </a:spcBef>
              <a:spcAft>
                <a:spcPts val="0"/>
              </a:spcAft>
              <a:buClr>
                <a:schemeClr val="dk1"/>
              </a:buClr>
              <a:buSzPts val="950"/>
              <a:buChar char="•"/>
              <a:defRPr/>
            </a:lvl2pPr>
            <a:lvl3pPr marL="1371600" lvl="2" indent="-282575" algn="l">
              <a:lnSpc>
                <a:spcPct val="100000"/>
              </a:lnSpc>
              <a:spcBef>
                <a:spcPts val="600"/>
              </a:spcBef>
              <a:spcAft>
                <a:spcPts val="0"/>
              </a:spcAft>
              <a:buClr>
                <a:schemeClr val="dk1"/>
              </a:buClr>
              <a:buSzPts val="850"/>
              <a:buChar char="•"/>
              <a:defRPr/>
            </a:lvl3pPr>
            <a:lvl4pPr marL="1828800" lvl="3" indent="-276225" algn="l">
              <a:lnSpc>
                <a:spcPct val="100000"/>
              </a:lnSpc>
              <a:spcBef>
                <a:spcPts val="100"/>
              </a:spcBef>
              <a:spcAft>
                <a:spcPts val="0"/>
              </a:spcAft>
              <a:buClr>
                <a:schemeClr val="dk1"/>
              </a:buClr>
              <a:buSzPts val="750"/>
              <a:buChar char="•"/>
              <a:defRPr/>
            </a:lvl4pPr>
            <a:lvl5pPr marL="2286000" lvl="4" indent="-273050" algn="l">
              <a:lnSpc>
                <a:spcPct val="100000"/>
              </a:lnSpc>
              <a:spcBef>
                <a:spcPts val="100"/>
              </a:spcBef>
              <a:spcAft>
                <a:spcPts val="0"/>
              </a:spcAft>
              <a:buClr>
                <a:schemeClr val="dk1"/>
              </a:buClr>
              <a:buSzPts val="7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gef5b9fb4fd_0_236"/>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75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ef5b9fb4fd_0_236"/>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22" name="Google Shape;22;gef5b9fb4fd_0_236"/>
          <p:cNvSpPr txBox="1"/>
          <p:nvPr/>
        </p:nvSpPr>
        <p:spPr>
          <a:xfrm>
            <a:off x="4482906" y="290580"/>
            <a:ext cx="4238400" cy="207900"/>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fr-FR" sz="750"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uverture">
  <p:cSld name="Couverture">
    <p:spTree>
      <p:nvGrpSpPr>
        <p:cNvPr id="1" name="Shape 62"/>
        <p:cNvGrpSpPr/>
        <p:nvPr/>
      </p:nvGrpSpPr>
      <p:grpSpPr>
        <a:xfrm>
          <a:off x="0" y="0"/>
          <a:ext cx="0" cy="0"/>
          <a:chOff x="0" y="0"/>
          <a:chExt cx="0" cy="0"/>
        </a:xfrm>
      </p:grpSpPr>
      <p:sp>
        <p:nvSpPr>
          <p:cNvPr id="63" name="Google Shape;63;gef5b9fb4fd_0_243"/>
          <p:cNvSpPr txBox="1">
            <a:spLocks noGrp="1"/>
          </p:cNvSpPr>
          <p:nvPr>
            <p:ph type="dt" idx="10"/>
          </p:nvPr>
        </p:nvSpPr>
        <p:spPr>
          <a:xfrm>
            <a:off x="0" y="4963500"/>
            <a:ext cx="180000" cy="18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Google Shape;64;gef5b9fb4fd_0_243"/>
          <p:cNvSpPr txBox="1">
            <a:spLocks noGrp="1"/>
          </p:cNvSpPr>
          <p:nvPr>
            <p:ph type="sldNum" idx="12"/>
          </p:nvPr>
        </p:nvSpPr>
        <p:spPr>
          <a:xfrm>
            <a:off x="0" y="4963500"/>
            <a:ext cx="180000" cy="18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
              <a:buFont typeface="Arial"/>
              <a:buNone/>
              <a:defRPr sz="1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65" name="Google Shape;65;gef5b9fb4fd_0_243"/>
          <p:cNvSpPr txBox="1">
            <a:spLocks noGrp="1"/>
          </p:cNvSpPr>
          <p:nvPr>
            <p:ph type="title"/>
          </p:nvPr>
        </p:nvSpPr>
        <p:spPr>
          <a:xfrm>
            <a:off x="0" y="0"/>
            <a:ext cx="180000" cy="18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ef5b9fb4fd_0_243"/>
          <p:cNvSpPr txBox="1"/>
          <p:nvPr/>
        </p:nvSpPr>
        <p:spPr>
          <a:xfrm>
            <a:off x="720000" y="4649499"/>
            <a:ext cx="4500000" cy="35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48"/>
              <a:buFont typeface="Arial"/>
              <a:buNone/>
            </a:pPr>
            <a:r>
              <a:rPr lang="fr-FR" sz="1148"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48"/>
              <a:buFont typeface="Arial"/>
              <a:buNone/>
            </a:pPr>
            <a:endParaRPr sz="1148" b="1" i="0" u="none" strike="noStrike" cap="none">
              <a:solidFill>
                <a:schemeClr val="dk1"/>
              </a:solidFill>
              <a:latin typeface="Arial"/>
              <a:ea typeface="Arial"/>
              <a:cs typeface="Arial"/>
              <a:sym typeface="Arial"/>
            </a:endParaRPr>
          </a:p>
        </p:txBody>
      </p:sp>
      <p:pic>
        <p:nvPicPr>
          <p:cNvPr id="67" name="Google Shape;67;gef5b9fb4fd_0_243"/>
          <p:cNvPicPr preferRelativeResize="0"/>
          <p:nvPr/>
        </p:nvPicPr>
        <p:blipFill rotWithShape="1">
          <a:blip r:embed="rId2">
            <a:alphaModFix/>
          </a:blip>
          <a:srcRect/>
          <a:stretch/>
        </p:blipFill>
        <p:spPr>
          <a:xfrm>
            <a:off x="343224" y="451071"/>
            <a:ext cx="5467637" cy="2986136"/>
          </a:xfrm>
          <a:prstGeom prst="rect">
            <a:avLst/>
          </a:prstGeom>
          <a:noFill/>
          <a:ln>
            <a:noFill/>
          </a:ln>
        </p:spPr>
      </p:pic>
      <p:pic>
        <p:nvPicPr>
          <p:cNvPr id="7" name="Image 6"/>
          <p:cNvPicPr>
            <a:picLocks noChangeAspect="1"/>
          </p:cNvPicPr>
          <p:nvPr userDrawn="1"/>
        </p:nvPicPr>
        <p:blipFill>
          <a:blip r:embed="rId3"/>
          <a:stretch>
            <a:fillRect/>
          </a:stretch>
        </p:blipFill>
        <p:spPr>
          <a:xfrm>
            <a:off x="5153091" y="1825687"/>
            <a:ext cx="3150849" cy="19692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hapitre">
  <p:cSld name="1_Chapitre">
    <p:spTree>
      <p:nvGrpSpPr>
        <p:cNvPr id="1" name="Shape 68"/>
        <p:cNvGrpSpPr/>
        <p:nvPr/>
      </p:nvGrpSpPr>
      <p:grpSpPr>
        <a:xfrm>
          <a:off x="0" y="0"/>
          <a:ext cx="0" cy="0"/>
          <a:chOff x="0" y="0"/>
          <a:chExt cx="0" cy="0"/>
        </a:xfrm>
      </p:grpSpPr>
      <p:sp>
        <p:nvSpPr>
          <p:cNvPr id="69" name="Google Shape;69;gef5b9fb4fd_0_249"/>
          <p:cNvSpPr>
            <a:spLocks noGrp="1"/>
          </p:cNvSpPr>
          <p:nvPr>
            <p:ph type="pic" idx="2"/>
          </p:nvPr>
        </p:nvSpPr>
        <p:spPr>
          <a:xfrm>
            <a:off x="0" y="738000"/>
            <a:ext cx="9144000" cy="4406400"/>
          </a:xfrm>
          <a:prstGeom prst="rect">
            <a:avLst/>
          </a:prstGeom>
          <a:solidFill>
            <a:srgbClr val="D8D8D8"/>
          </a:solidFill>
          <a:ln>
            <a:noFill/>
          </a:ln>
        </p:spPr>
      </p:sp>
      <p:sp>
        <p:nvSpPr>
          <p:cNvPr id="70" name="Google Shape;70;gef5b9fb4fd_0_249"/>
          <p:cNvSpPr txBox="1">
            <a:spLocks noGrp="1"/>
          </p:cNvSpPr>
          <p:nvPr>
            <p:ph type="title"/>
          </p:nvPr>
        </p:nvSpPr>
        <p:spPr>
          <a:xfrm>
            <a:off x="359999" y="738000"/>
            <a:ext cx="8424000" cy="4046400"/>
          </a:xfrm>
          <a:prstGeom prst="rect">
            <a:avLst/>
          </a:prstGeom>
          <a:noFill/>
          <a:ln w="10150" cap="flat" cmpd="sng">
            <a:solidFill>
              <a:schemeClr val="lt1"/>
            </a:solidFill>
            <a:prstDash val="solid"/>
            <a:round/>
            <a:headEnd type="none" w="sm" len="sm"/>
            <a:tailEnd type="none" w="sm" len="sm"/>
          </a:ln>
        </p:spPr>
        <p:txBody>
          <a:bodyPr spcFirstLastPara="1" wrap="square" lIns="0" tIns="0" rIns="0" bIns="360000" anchor="ctr" anchorCtr="0">
            <a:noAutofit/>
          </a:bodyPr>
          <a:lstStyle>
            <a:lvl1pPr lvl="0" algn="l">
              <a:lnSpc>
                <a:spcPct val="90000"/>
              </a:lnSpc>
              <a:spcBef>
                <a:spcPts val="0"/>
              </a:spcBef>
              <a:spcAft>
                <a:spcPts val="0"/>
              </a:spcAft>
              <a:buClr>
                <a:schemeClr val="lt1"/>
              </a:buClr>
              <a:buSzPts val="3250"/>
              <a:buFont typeface="Arial"/>
              <a:buAutoNum type="arabicPeriod"/>
              <a:defRPr sz="325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gef5b9fb4fd_0_249"/>
          <p:cNvSpPr txBox="1"/>
          <p:nvPr/>
        </p:nvSpPr>
        <p:spPr>
          <a:xfrm>
            <a:off x="5467644" y="290580"/>
            <a:ext cx="3253800" cy="207900"/>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fr-FR" sz="750"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p:txBody>
      </p:sp>
      <p:sp>
        <p:nvSpPr>
          <p:cNvPr id="72" name="Google Shape;72;gef5b9fb4fd_0_249"/>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75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gef5b9fb4fd_0_249"/>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itre">
  <p:cSld name="Chapitre">
    <p:spTree>
      <p:nvGrpSpPr>
        <p:cNvPr id="1" name="Shape 74"/>
        <p:cNvGrpSpPr/>
        <p:nvPr/>
      </p:nvGrpSpPr>
      <p:grpSpPr>
        <a:xfrm>
          <a:off x="0" y="0"/>
          <a:ext cx="0" cy="0"/>
          <a:chOff x="0" y="0"/>
          <a:chExt cx="0" cy="0"/>
        </a:xfrm>
      </p:grpSpPr>
      <p:sp>
        <p:nvSpPr>
          <p:cNvPr id="75" name="Google Shape;75;gef5b9fb4fd_0_255"/>
          <p:cNvSpPr>
            <a:spLocks noGrp="1"/>
          </p:cNvSpPr>
          <p:nvPr>
            <p:ph type="pic" idx="2"/>
          </p:nvPr>
        </p:nvSpPr>
        <p:spPr>
          <a:xfrm>
            <a:off x="0" y="738000"/>
            <a:ext cx="9144000" cy="4406400"/>
          </a:xfrm>
          <a:prstGeom prst="rect">
            <a:avLst/>
          </a:prstGeom>
          <a:solidFill>
            <a:srgbClr val="D8D8D8"/>
          </a:solidFill>
          <a:ln>
            <a:noFill/>
          </a:ln>
        </p:spPr>
      </p:sp>
      <p:sp>
        <p:nvSpPr>
          <p:cNvPr id="76" name="Google Shape;76;gef5b9fb4fd_0_255"/>
          <p:cNvSpPr txBox="1">
            <a:spLocks noGrp="1"/>
          </p:cNvSpPr>
          <p:nvPr>
            <p:ph type="title"/>
          </p:nvPr>
        </p:nvSpPr>
        <p:spPr>
          <a:xfrm>
            <a:off x="359999" y="738000"/>
            <a:ext cx="8424000" cy="4046400"/>
          </a:xfrm>
          <a:prstGeom prst="rect">
            <a:avLst/>
          </a:prstGeom>
          <a:noFill/>
          <a:ln w="10150" cap="flat" cmpd="sng">
            <a:solidFill>
              <a:schemeClr val="dk1"/>
            </a:solidFill>
            <a:prstDash val="solid"/>
            <a:round/>
            <a:headEnd type="none" w="sm" len="sm"/>
            <a:tailEnd type="none" w="sm" len="sm"/>
          </a:ln>
        </p:spPr>
        <p:txBody>
          <a:bodyPr spcFirstLastPara="1" wrap="square" lIns="0" tIns="0" rIns="0" bIns="360000" anchor="ctr" anchorCtr="0">
            <a:noAutofit/>
          </a:bodyPr>
          <a:lstStyle>
            <a:lvl1pPr lvl="0" algn="l">
              <a:lnSpc>
                <a:spcPct val="90000"/>
              </a:lnSpc>
              <a:spcBef>
                <a:spcPts val="0"/>
              </a:spcBef>
              <a:spcAft>
                <a:spcPts val="0"/>
              </a:spcAft>
              <a:buClr>
                <a:schemeClr val="dk1"/>
              </a:buClr>
              <a:buSzPts val="3250"/>
              <a:buFont typeface="Arial"/>
              <a:buAutoNum type="arabicPeriod"/>
              <a:defRPr sz="32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ef5b9fb4fd_0_255"/>
          <p:cNvSpPr txBox="1"/>
          <p:nvPr/>
        </p:nvSpPr>
        <p:spPr>
          <a:xfrm>
            <a:off x="4478216" y="290580"/>
            <a:ext cx="4243200" cy="207900"/>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fr-FR" sz="750"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p:txBody>
      </p:sp>
      <p:sp>
        <p:nvSpPr>
          <p:cNvPr id="78" name="Google Shape;78;gef5b9fb4fd_0_255"/>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75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gef5b9fb4fd_0_255"/>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re et sous-titre">
  <p:cSld name="Titre et sous-titre">
    <p:spTree>
      <p:nvGrpSpPr>
        <p:cNvPr id="1" name="Shape 80"/>
        <p:cNvGrpSpPr/>
        <p:nvPr/>
      </p:nvGrpSpPr>
      <p:grpSpPr>
        <a:xfrm>
          <a:off x="0" y="0"/>
          <a:ext cx="0" cy="0"/>
          <a:chOff x="0" y="0"/>
          <a:chExt cx="0" cy="0"/>
        </a:xfrm>
      </p:grpSpPr>
      <p:sp>
        <p:nvSpPr>
          <p:cNvPr id="81" name="Google Shape;81;gef5b9fb4fd_0_261"/>
          <p:cNvSpPr txBox="1">
            <a:spLocks noGrp="1"/>
          </p:cNvSpPr>
          <p:nvPr>
            <p:ph type="title"/>
          </p:nvPr>
        </p:nvSpPr>
        <p:spPr>
          <a:xfrm>
            <a:off x="0" y="0"/>
            <a:ext cx="180000" cy="180000"/>
          </a:xfrm>
          <a:prstGeom prst="rect">
            <a:avLst/>
          </a:prstGeom>
          <a:noFill/>
          <a:ln w="9525" cap="flat" cmpd="sng">
            <a:solidFill>
              <a:schemeClr val="dk1">
                <a:alpha val="0"/>
              </a:schemeClr>
            </a:solidFill>
            <a:prstDash val="solid"/>
            <a:round/>
            <a:headEnd type="none" w="sm" len="sm"/>
            <a:tailEnd type="none" w="sm" len="sm"/>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gef5b9fb4fd_0_261"/>
          <p:cNvSpPr txBox="1">
            <a:spLocks noGrp="1"/>
          </p:cNvSpPr>
          <p:nvPr>
            <p:ph type="body" idx="1"/>
          </p:nvPr>
        </p:nvSpPr>
        <p:spPr>
          <a:xfrm>
            <a:off x="360000" y="2346046"/>
            <a:ext cx="8424000" cy="20772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3250"/>
              <a:buNone/>
              <a:defRPr sz="3250" b="1" cap="none"/>
            </a:lvl1pPr>
            <a:lvl2pPr marL="914400" lvl="1" indent="-228600" algn="l">
              <a:lnSpc>
                <a:spcPct val="100000"/>
              </a:lnSpc>
              <a:spcBef>
                <a:spcPts val="500"/>
              </a:spcBef>
              <a:spcAft>
                <a:spcPts val="0"/>
              </a:spcAft>
              <a:buClr>
                <a:schemeClr val="dk1"/>
              </a:buClr>
              <a:buSzPts val="1850"/>
              <a:buNone/>
              <a:defRPr sz="1850"/>
            </a:lvl2pPr>
            <a:lvl3pPr marL="1371600" lvl="2" indent="-342900" algn="l">
              <a:lnSpc>
                <a:spcPct val="100000"/>
              </a:lnSpc>
              <a:spcBef>
                <a:spcPts val="100"/>
              </a:spcBef>
              <a:spcAft>
                <a:spcPts val="0"/>
              </a:spcAft>
              <a:buClr>
                <a:schemeClr val="dk1"/>
              </a:buClr>
              <a:buSzPts val="1800"/>
              <a:buChar char="•"/>
              <a:defRPr/>
            </a:lvl3pPr>
            <a:lvl4pPr marL="1828800" lvl="3" indent="-342900" algn="l">
              <a:lnSpc>
                <a:spcPct val="100000"/>
              </a:lnSpc>
              <a:spcBef>
                <a:spcPts val="100"/>
              </a:spcBef>
              <a:spcAft>
                <a:spcPts val="0"/>
              </a:spcAft>
              <a:buClr>
                <a:schemeClr val="dk1"/>
              </a:buClr>
              <a:buSzPts val="1800"/>
              <a:buChar char="•"/>
              <a:defRPr/>
            </a:lvl4pPr>
            <a:lvl5pPr marL="2286000" lvl="4" indent="-342900" algn="l">
              <a:lnSpc>
                <a:spcPct val="100000"/>
              </a:lnSpc>
              <a:spcBef>
                <a:spcPts val="10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cxnSp>
        <p:nvCxnSpPr>
          <p:cNvPr id="83" name="Google Shape;83;gef5b9fb4fd_0_261"/>
          <p:cNvCxnSpPr/>
          <p:nvPr/>
        </p:nvCxnSpPr>
        <p:spPr>
          <a:xfrm>
            <a:off x="360000" y="4784400"/>
            <a:ext cx="8424000" cy="0"/>
          </a:xfrm>
          <a:prstGeom prst="straightConnector1">
            <a:avLst/>
          </a:prstGeom>
          <a:noFill/>
          <a:ln w="10150" cap="flat" cmpd="sng">
            <a:solidFill>
              <a:schemeClr val="dk1"/>
            </a:solidFill>
            <a:prstDash val="solid"/>
            <a:round/>
            <a:headEnd type="none" w="sm" len="sm"/>
            <a:tailEnd type="none" w="sm" len="sm"/>
          </a:ln>
        </p:spPr>
      </p:cxnSp>
      <p:pic>
        <p:nvPicPr>
          <p:cNvPr id="84" name="Google Shape;84;gef5b9fb4fd_0_261"/>
          <p:cNvPicPr preferRelativeResize="0"/>
          <p:nvPr/>
        </p:nvPicPr>
        <p:blipFill rotWithShape="1">
          <a:blip r:embed="rId2">
            <a:alphaModFix/>
          </a:blip>
          <a:srcRect l="7501"/>
          <a:stretch/>
        </p:blipFill>
        <p:spPr>
          <a:xfrm>
            <a:off x="323528" y="181167"/>
            <a:ext cx="1610835" cy="1419623"/>
          </a:xfrm>
          <a:prstGeom prst="rect">
            <a:avLst/>
          </a:prstGeom>
          <a:noFill/>
          <a:ln>
            <a:noFill/>
          </a:ln>
        </p:spPr>
      </p:pic>
      <p:sp>
        <p:nvSpPr>
          <p:cNvPr id="85" name="Google Shape;85;gef5b9fb4fd_0_261"/>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75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ef5b9fb4fd_0_261"/>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87" name="Google Shape;87;gef5b9fb4fd_0_261"/>
          <p:cNvSpPr txBox="1"/>
          <p:nvPr/>
        </p:nvSpPr>
        <p:spPr>
          <a:xfrm>
            <a:off x="4365674" y="290580"/>
            <a:ext cx="4355700" cy="207900"/>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fr-FR" sz="750"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p:txBody>
      </p:sp>
      <p:pic>
        <p:nvPicPr>
          <p:cNvPr id="9" name="Image 8"/>
          <p:cNvPicPr>
            <a:picLocks noChangeAspect="1"/>
          </p:cNvPicPr>
          <p:nvPr userDrawn="1"/>
        </p:nvPicPr>
        <p:blipFill>
          <a:blip r:embed="rId3"/>
          <a:stretch>
            <a:fillRect/>
          </a:stretch>
        </p:blipFill>
        <p:spPr>
          <a:xfrm>
            <a:off x="2128752" y="705663"/>
            <a:ext cx="1432204" cy="89512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textes 3 colonnes">
  <p:cSld name="Titre et textes 3 colonnes">
    <p:spTree>
      <p:nvGrpSpPr>
        <p:cNvPr id="1" name="Shape 88"/>
        <p:cNvGrpSpPr/>
        <p:nvPr/>
      </p:nvGrpSpPr>
      <p:grpSpPr>
        <a:xfrm>
          <a:off x="0" y="0"/>
          <a:ext cx="0" cy="0"/>
          <a:chOff x="0" y="0"/>
          <a:chExt cx="0" cy="0"/>
        </a:xfrm>
      </p:grpSpPr>
      <p:sp>
        <p:nvSpPr>
          <p:cNvPr id="89" name="Google Shape;89;gef5b9fb4fd_0_277"/>
          <p:cNvSpPr txBox="1">
            <a:spLocks noGrp="1"/>
          </p:cNvSpPr>
          <p:nvPr>
            <p:ph type="title"/>
          </p:nvPr>
        </p:nvSpPr>
        <p:spPr>
          <a:xfrm>
            <a:off x="359999" y="900000"/>
            <a:ext cx="8424000" cy="720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ef5b9fb4fd_0_277"/>
          <p:cNvSpPr txBox="1">
            <a:spLocks noGrp="1"/>
          </p:cNvSpPr>
          <p:nvPr>
            <p:ph type="body" idx="1"/>
          </p:nvPr>
        </p:nvSpPr>
        <p:spPr>
          <a:xfrm>
            <a:off x="359999" y="1836000"/>
            <a:ext cx="2520000" cy="257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None/>
              <a:defRPr/>
            </a:lvl1pPr>
            <a:lvl2pPr marL="914400" lvl="1" indent="-288925" algn="l">
              <a:lnSpc>
                <a:spcPct val="100000"/>
              </a:lnSpc>
              <a:spcBef>
                <a:spcPts val="600"/>
              </a:spcBef>
              <a:spcAft>
                <a:spcPts val="0"/>
              </a:spcAft>
              <a:buClr>
                <a:schemeClr val="dk1"/>
              </a:buClr>
              <a:buSzPts val="950"/>
              <a:buChar char="•"/>
              <a:defRPr/>
            </a:lvl2pPr>
            <a:lvl3pPr marL="1371600" lvl="2" indent="-282575" algn="l">
              <a:lnSpc>
                <a:spcPct val="100000"/>
              </a:lnSpc>
              <a:spcBef>
                <a:spcPts val="600"/>
              </a:spcBef>
              <a:spcAft>
                <a:spcPts val="0"/>
              </a:spcAft>
              <a:buClr>
                <a:schemeClr val="dk1"/>
              </a:buClr>
              <a:buSzPts val="850"/>
              <a:buChar char="•"/>
              <a:defRPr/>
            </a:lvl3pPr>
            <a:lvl4pPr marL="1828800" lvl="3" indent="-276225" algn="l">
              <a:lnSpc>
                <a:spcPct val="100000"/>
              </a:lnSpc>
              <a:spcBef>
                <a:spcPts val="100"/>
              </a:spcBef>
              <a:spcAft>
                <a:spcPts val="0"/>
              </a:spcAft>
              <a:buClr>
                <a:schemeClr val="dk1"/>
              </a:buClr>
              <a:buSzPts val="750"/>
              <a:buChar char="•"/>
              <a:defRPr/>
            </a:lvl4pPr>
            <a:lvl5pPr marL="2286000" lvl="4" indent="-273050" algn="l">
              <a:lnSpc>
                <a:spcPct val="100000"/>
              </a:lnSpc>
              <a:spcBef>
                <a:spcPts val="100"/>
              </a:spcBef>
              <a:spcAft>
                <a:spcPts val="0"/>
              </a:spcAft>
              <a:buClr>
                <a:schemeClr val="dk1"/>
              </a:buClr>
              <a:buSzPts val="7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1" name="Google Shape;91;gef5b9fb4fd_0_277"/>
          <p:cNvSpPr txBox="1">
            <a:spLocks noGrp="1"/>
          </p:cNvSpPr>
          <p:nvPr>
            <p:ph type="body" idx="2"/>
          </p:nvPr>
        </p:nvSpPr>
        <p:spPr>
          <a:xfrm>
            <a:off x="3312000" y="1836000"/>
            <a:ext cx="2520000" cy="257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None/>
              <a:defRPr/>
            </a:lvl1pPr>
            <a:lvl2pPr marL="914400" lvl="1" indent="-288925" algn="l">
              <a:lnSpc>
                <a:spcPct val="100000"/>
              </a:lnSpc>
              <a:spcBef>
                <a:spcPts val="600"/>
              </a:spcBef>
              <a:spcAft>
                <a:spcPts val="0"/>
              </a:spcAft>
              <a:buClr>
                <a:schemeClr val="dk1"/>
              </a:buClr>
              <a:buSzPts val="950"/>
              <a:buChar char="•"/>
              <a:defRPr/>
            </a:lvl2pPr>
            <a:lvl3pPr marL="1371600" lvl="2" indent="-282575" algn="l">
              <a:lnSpc>
                <a:spcPct val="100000"/>
              </a:lnSpc>
              <a:spcBef>
                <a:spcPts val="600"/>
              </a:spcBef>
              <a:spcAft>
                <a:spcPts val="0"/>
              </a:spcAft>
              <a:buClr>
                <a:schemeClr val="dk1"/>
              </a:buClr>
              <a:buSzPts val="850"/>
              <a:buChar char="•"/>
              <a:defRPr/>
            </a:lvl3pPr>
            <a:lvl4pPr marL="1828800" lvl="3" indent="-276225" algn="l">
              <a:lnSpc>
                <a:spcPct val="100000"/>
              </a:lnSpc>
              <a:spcBef>
                <a:spcPts val="100"/>
              </a:spcBef>
              <a:spcAft>
                <a:spcPts val="0"/>
              </a:spcAft>
              <a:buClr>
                <a:schemeClr val="dk1"/>
              </a:buClr>
              <a:buSzPts val="750"/>
              <a:buChar char="•"/>
              <a:defRPr/>
            </a:lvl4pPr>
            <a:lvl5pPr marL="2286000" lvl="4" indent="-273050" algn="l">
              <a:lnSpc>
                <a:spcPct val="100000"/>
              </a:lnSpc>
              <a:spcBef>
                <a:spcPts val="100"/>
              </a:spcBef>
              <a:spcAft>
                <a:spcPts val="0"/>
              </a:spcAft>
              <a:buClr>
                <a:schemeClr val="dk1"/>
              </a:buClr>
              <a:buSzPts val="7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gef5b9fb4fd_0_277"/>
          <p:cNvSpPr txBox="1">
            <a:spLocks noGrp="1"/>
          </p:cNvSpPr>
          <p:nvPr>
            <p:ph type="body" idx="3"/>
          </p:nvPr>
        </p:nvSpPr>
        <p:spPr>
          <a:xfrm>
            <a:off x="6264000" y="1836000"/>
            <a:ext cx="2520000" cy="2574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None/>
              <a:defRPr/>
            </a:lvl1pPr>
            <a:lvl2pPr marL="914400" lvl="1" indent="-288925" algn="l">
              <a:lnSpc>
                <a:spcPct val="100000"/>
              </a:lnSpc>
              <a:spcBef>
                <a:spcPts val="600"/>
              </a:spcBef>
              <a:spcAft>
                <a:spcPts val="0"/>
              </a:spcAft>
              <a:buClr>
                <a:schemeClr val="dk1"/>
              </a:buClr>
              <a:buSzPts val="950"/>
              <a:buChar char="•"/>
              <a:defRPr/>
            </a:lvl2pPr>
            <a:lvl3pPr marL="1371600" lvl="2" indent="-282575" algn="l">
              <a:lnSpc>
                <a:spcPct val="100000"/>
              </a:lnSpc>
              <a:spcBef>
                <a:spcPts val="600"/>
              </a:spcBef>
              <a:spcAft>
                <a:spcPts val="0"/>
              </a:spcAft>
              <a:buClr>
                <a:schemeClr val="dk1"/>
              </a:buClr>
              <a:buSzPts val="850"/>
              <a:buChar char="•"/>
              <a:defRPr/>
            </a:lvl3pPr>
            <a:lvl4pPr marL="1828800" lvl="3" indent="-276225" algn="l">
              <a:lnSpc>
                <a:spcPct val="100000"/>
              </a:lnSpc>
              <a:spcBef>
                <a:spcPts val="100"/>
              </a:spcBef>
              <a:spcAft>
                <a:spcPts val="0"/>
              </a:spcAft>
              <a:buClr>
                <a:schemeClr val="dk1"/>
              </a:buClr>
              <a:buSzPts val="750"/>
              <a:buChar char="•"/>
              <a:defRPr/>
            </a:lvl4pPr>
            <a:lvl5pPr marL="2286000" lvl="4" indent="-273050" algn="l">
              <a:lnSpc>
                <a:spcPct val="100000"/>
              </a:lnSpc>
              <a:spcBef>
                <a:spcPts val="100"/>
              </a:spcBef>
              <a:spcAft>
                <a:spcPts val="0"/>
              </a:spcAft>
              <a:buClr>
                <a:schemeClr val="dk1"/>
              </a:buClr>
              <a:buSzPts val="7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gef5b9fb4fd_0_277"/>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75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ef5b9fb4fd_0_277"/>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
        <p:nvSpPr>
          <p:cNvPr id="95" name="Google Shape;95;gef5b9fb4fd_0_277"/>
          <p:cNvSpPr txBox="1"/>
          <p:nvPr/>
        </p:nvSpPr>
        <p:spPr>
          <a:xfrm>
            <a:off x="4281268" y="290580"/>
            <a:ext cx="4440300" cy="207900"/>
          </a:xfrm>
          <a:prstGeom prst="rect">
            <a:avLst/>
          </a:prstGeom>
          <a:noFill/>
          <a:ln>
            <a:noFill/>
          </a:ln>
        </p:spPr>
        <p:txBody>
          <a:bodyPr spcFirstLastPara="1" wrap="square" lIns="91425" tIns="45700" rIns="0" bIns="45700" anchor="t" anchorCtr="0">
            <a:spAutoFit/>
          </a:bodyPr>
          <a:lstStyle/>
          <a:p>
            <a:pPr marL="0" marR="0" lvl="0" indent="0" algn="r" rtl="0">
              <a:lnSpc>
                <a:spcPct val="100000"/>
              </a:lnSpc>
              <a:spcBef>
                <a:spcPts val="0"/>
              </a:spcBef>
              <a:spcAft>
                <a:spcPts val="0"/>
              </a:spcAft>
              <a:buClr>
                <a:srgbClr val="000000"/>
              </a:buClr>
              <a:buSzPts val="750"/>
              <a:buFont typeface="Arial"/>
              <a:buNone/>
            </a:pPr>
            <a:r>
              <a:rPr lang="fr-FR" sz="750" b="1" i="0" u="none" strike="noStrike" cap="none">
                <a:solidFill>
                  <a:schemeClr val="dk1"/>
                </a:solidFill>
                <a:latin typeface="Arial"/>
                <a:ea typeface="Arial"/>
                <a:cs typeface="Arial"/>
                <a:sym typeface="Arial"/>
              </a:rPr>
              <a:t>Direction de région académique du numérique pour l’éducation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isposition avec texte coura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7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ef5b9fb4fd_0_229"/>
          <p:cNvSpPr txBox="1">
            <a:spLocks noGrp="1"/>
          </p:cNvSpPr>
          <p:nvPr>
            <p:ph type="title"/>
          </p:nvPr>
        </p:nvSpPr>
        <p:spPr>
          <a:xfrm>
            <a:off x="359999" y="900000"/>
            <a:ext cx="8424000" cy="72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2550"/>
              <a:buFont typeface="Arial"/>
              <a:buNone/>
              <a:defRPr sz="255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gef5b9fb4fd_0_229"/>
          <p:cNvSpPr txBox="1">
            <a:spLocks noGrp="1"/>
          </p:cNvSpPr>
          <p:nvPr>
            <p:ph type="body" idx="1"/>
          </p:nvPr>
        </p:nvSpPr>
        <p:spPr>
          <a:xfrm>
            <a:off x="359999" y="1836000"/>
            <a:ext cx="8424000" cy="257400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050"/>
              <a:buFont typeface="Arial"/>
              <a:buNone/>
              <a:defRPr sz="1050" b="0" i="0" u="none" strike="noStrike" cap="none">
                <a:solidFill>
                  <a:schemeClr val="dk1"/>
                </a:solidFill>
                <a:latin typeface="Arial"/>
                <a:ea typeface="Arial"/>
                <a:cs typeface="Arial"/>
                <a:sym typeface="Arial"/>
              </a:defRPr>
            </a:lvl1pPr>
            <a:lvl2pPr marL="914400" marR="0" lvl="1" indent="-288925" algn="l" rtl="0">
              <a:lnSpc>
                <a:spcPct val="100000"/>
              </a:lnSpc>
              <a:spcBef>
                <a:spcPts val="600"/>
              </a:spcBef>
              <a:spcAft>
                <a:spcPts val="0"/>
              </a:spcAft>
              <a:buClr>
                <a:schemeClr val="dk1"/>
              </a:buClr>
              <a:buSzPts val="950"/>
              <a:buFont typeface="Arial"/>
              <a:buChar char="•"/>
              <a:defRPr sz="950" b="0" i="0" u="none" strike="noStrike" cap="none">
                <a:solidFill>
                  <a:schemeClr val="dk1"/>
                </a:solidFill>
                <a:latin typeface="Arial"/>
                <a:ea typeface="Arial"/>
                <a:cs typeface="Arial"/>
                <a:sym typeface="Arial"/>
              </a:defRPr>
            </a:lvl2pPr>
            <a:lvl3pPr marL="1371600" marR="0" lvl="2" indent="-282575" algn="l" rtl="0">
              <a:lnSpc>
                <a:spcPct val="100000"/>
              </a:lnSpc>
              <a:spcBef>
                <a:spcPts val="600"/>
              </a:spcBef>
              <a:spcAft>
                <a:spcPts val="0"/>
              </a:spcAft>
              <a:buClr>
                <a:schemeClr val="dk1"/>
              </a:buClr>
              <a:buSzPts val="850"/>
              <a:buFont typeface="Arial"/>
              <a:buChar char="•"/>
              <a:defRPr sz="850" b="0" i="0" u="none" strike="noStrike" cap="none">
                <a:solidFill>
                  <a:schemeClr val="dk1"/>
                </a:solidFill>
                <a:latin typeface="Arial"/>
                <a:ea typeface="Arial"/>
                <a:cs typeface="Arial"/>
                <a:sym typeface="Arial"/>
              </a:defRPr>
            </a:lvl3pPr>
            <a:lvl4pPr marL="1828800" marR="0" lvl="3" indent="-276225" algn="l" rtl="0">
              <a:lnSpc>
                <a:spcPct val="100000"/>
              </a:lnSpc>
              <a:spcBef>
                <a:spcPts val="100"/>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4pPr>
            <a:lvl5pPr marL="2286000" marR="0" lvl="4" indent="-273050" algn="l" rtl="0">
              <a:lnSpc>
                <a:spcPct val="100000"/>
              </a:lnSpc>
              <a:spcBef>
                <a:spcPts val="100"/>
              </a:spcBef>
              <a:spcAft>
                <a:spcPts val="0"/>
              </a:spcAft>
              <a:buClr>
                <a:schemeClr val="dk1"/>
              </a:buClr>
              <a:buSzPts val="700"/>
              <a:buFont typeface="Arial"/>
              <a:buChar char="•"/>
              <a:defRPr sz="7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gef5b9fb4fd_0_229"/>
          <p:cNvSpPr txBox="1">
            <a:spLocks noGrp="1"/>
          </p:cNvSpPr>
          <p:nvPr>
            <p:ph type="ftr" idx="11"/>
          </p:nvPr>
        </p:nvSpPr>
        <p:spPr>
          <a:xfrm>
            <a:off x="360000" y="4783500"/>
            <a:ext cx="1128300" cy="36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400"/>
              <a:buFont typeface="Arial"/>
              <a:buNone/>
              <a:defRPr sz="75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gef5b9fb4fd_0_229"/>
          <p:cNvSpPr txBox="1">
            <a:spLocks noGrp="1"/>
          </p:cNvSpPr>
          <p:nvPr>
            <p:ph type="sldNum" idx="12"/>
          </p:nvPr>
        </p:nvSpPr>
        <p:spPr>
          <a:xfrm>
            <a:off x="7433999" y="4783500"/>
            <a:ext cx="1350000" cy="3600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50"/>
              <a:buFont typeface="Arial"/>
              <a:buNone/>
              <a:defRPr sz="75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cxnSp>
        <p:nvCxnSpPr>
          <p:cNvPr id="14" name="Google Shape;14;gef5b9fb4fd_0_229"/>
          <p:cNvCxnSpPr/>
          <p:nvPr/>
        </p:nvCxnSpPr>
        <p:spPr>
          <a:xfrm>
            <a:off x="360000" y="4784400"/>
            <a:ext cx="8424000" cy="0"/>
          </a:xfrm>
          <a:prstGeom prst="straightConnector1">
            <a:avLst/>
          </a:prstGeom>
          <a:noFill/>
          <a:ln w="10150" cap="flat" cmpd="sng">
            <a:solidFill>
              <a:schemeClr val="dk1"/>
            </a:solidFill>
            <a:prstDash val="solid"/>
            <a:round/>
            <a:headEnd type="none" w="sm" len="sm"/>
            <a:tailEnd type="none" w="sm" len="sm"/>
          </a:ln>
        </p:spPr>
      </p:cxnSp>
      <p:pic>
        <p:nvPicPr>
          <p:cNvPr id="15" name="Google Shape;15;gef5b9fb4fd_0_229"/>
          <p:cNvPicPr preferRelativeResize="0"/>
          <p:nvPr/>
        </p:nvPicPr>
        <p:blipFill rotWithShape="1">
          <a:blip r:embed="rId8">
            <a:alphaModFix/>
          </a:blip>
          <a:srcRect/>
          <a:stretch/>
        </p:blipFill>
        <p:spPr>
          <a:xfrm>
            <a:off x="292747" y="103751"/>
            <a:ext cx="1062440" cy="580249"/>
          </a:xfrm>
          <a:prstGeom prst="rect">
            <a:avLst/>
          </a:prstGeom>
          <a:noFill/>
          <a:ln>
            <a:noFill/>
          </a:ln>
        </p:spPr>
      </p:pic>
      <p:pic>
        <p:nvPicPr>
          <p:cNvPr id="8" name="Image 7"/>
          <p:cNvPicPr>
            <a:picLocks noChangeAspect="1"/>
          </p:cNvPicPr>
          <p:nvPr userDrawn="1"/>
        </p:nvPicPr>
        <p:blipFill>
          <a:blip r:embed="rId9">
            <a:extLst>
              <a:ext uri="{BEBA8EAE-BF5A-486C-A8C5-ECC9F3942E4B}">
                <a14:imgProps xmlns:a14="http://schemas.microsoft.com/office/drawing/2010/main">
                  <a14:imgLayer r:embed="rId10">
                    <a14:imgEffect>
                      <a14:backgroundRemoval t="28267" b="68000" l="12000" r="92000">
                        <a14:foregroundMark x1="20000" y1="38933" x2="20000" y2="38933"/>
                        <a14:foregroundMark x1="24333" y1="60000" x2="24333" y2="60000"/>
                        <a14:foregroundMark x1="32333" y1="42400" x2="32333" y2="42400"/>
                        <a14:foregroundMark x1="38833" y1="60000" x2="38833" y2="60000"/>
                        <a14:foregroundMark x1="47667" y1="48267" x2="47667" y2="48267"/>
                        <a14:foregroundMark x1="57000" y1="38933" x2="57000" y2="38933"/>
                        <a14:foregroundMark x1="54167" y1="48267" x2="54167" y2="48267"/>
                        <a14:foregroundMark x1="54167" y1="60000" x2="54167" y2="60000"/>
                        <a14:foregroundMark x1="65000" y1="43467" x2="65000" y2="43467"/>
                        <a14:foregroundMark x1="62833" y1="57600" x2="62833" y2="57600"/>
                        <a14:foregroundMark x1="77500" y1="43467" x2="77500" y2="43467"/>
                        <a14:foregroundMark x1="78167" y1="60000" x2="78167" y2="60000"/>
                        <a14:foregroundMark x1="84667" y1="50667" x2="84667" y2="50667"/>
                        <a14:foregroundMark x1="85500" y1="40000" x2="85500" y2="40000"/>
                      </a14:backgroundRemoval>
                    </a14:imgEffect>
                  </a14:imgLayer>
                </a14:imgProps>
              </a:ext>
            </a:extLst>
          </a:blip>
          <a:stretch>
            <a:fillRect/>
          </a:stretch>
        </p:blipFill>
        <p:spPr>
          <a:xfrm>
            <a:off x="1052861" y="206454"/>
            <a:ext cx="1021266" cy="638291"/>
          </a:xfrm>
          <a:prstGeom prst="rect">
            <a:avLst/>
          </a:prstGeom>
        </p:spPr>
      </p:pic>
    </p:spTree>
  </p:cSld>
  <p:clrMap bg1="lt1" tx1="dk1" bg2="dk2" tx2="lt2" accent1="accent1" accent2="accent2" accent3="accent3" accent4="accent4" accent5="accent5" accent6="accent6" hlink="hlink" folHlink="folHlink"/>
  <p:sldLayoutIdLst>
    <p:sldLayoutId id="2147483662" r:id="rId1"/>
    <p:sldLayoutId id="2147483656" r:id="rId2"/>
    <p:sldLayoutId id="2147483657" r:id="rId3"/>
    <p:sldLayoutId id="2147483658" r:id="rId4"/>
    <p:sldLayoutId id="2147483659" r:id="rId5"/>
    <p:sldLayoutId id="214748366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6B6CC0BF-AD49-47AF-8D7C-27F624436A31}"/>
              </a:ext>
            </a:extLst>
          </p:cNvPr>
          <p:cNvSpPr/>
          <p:nvPr userDrawn="1"/>
        </p:nvSpPr>
        <p:spPr>
          <a:xfrm>
            <a:off x="5552816" y="219337"/>
            <a:ext cx="363700" cy="875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t>w</a:t>
            </a:r>
            <a:endParaRPr lang="fr-FR" sz="1351" dirty="0"/>
          </a:p>
        </p:txBody>
      </p:sp>
      <p:sp>
        <p:nvSpPr>
          <p:cNvPr id="8" name="Rectangle 7">
            <a:extLst>
              <a:ext uri="{FF2B5EF4-FFF2-40B4-BE49-F238E27FC236}">
                <a16:creationId xmlns:a16="http://schemas.microsoft.com/office/drawing/2014/main" id="{3E656BBE-6B8D-4D00-ADBC-71F886872F9F}"/>
              </a:ext>
            </a:extLst>
          </p:cNvPr>
          <p:cNvSpPr/>
          <p:nvPr userDrawn="1"/>
        </p:nvSpPr>
        <p:spPr>
          <a:xfrm>
            <a:off x="706816" y="807629"/>
            <a:ext cx="2504735" cy="34289"/>
          </a:xfrm>
          <a:prstGeom prst="rect">
            <a:avLst/>
          </a:prstGeom>
          <a:solidFill>
            <a:srgbClr val="29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5" name="Image 4" descr="Une image contenant dessin&#10;&#10;Description générée automatiquement">
            <a:extLst>
              <a:ext uri="{FF2B5EF4-FFF2-40B4-BE49-F238E27FC236}">
                <a16:creationId xmlns:a16="http://schemas.microsoft.com/office/drawing/2014/main" id="{37D2F5AA-E334-4434-A8ED-2EA62FDBA2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30604" y="4588561"/>
            <a:ext cx="686603" cy="403211"/>
          </a:xfrm>
          <a:prstGeom prst="rect">
            <a:avLst/>
          </a:prstGeom>
        </p:spPr>
      </p:pic>
    </p:spTree>
    <p:extLst>
      <p:ext uri="{BB962C8B-B14F-4D97-AF65-F5344CB8AC3E}">
        <p14:creationId xmlns:p14="http://schemas.microsoft.com/office/powerpoint/2010/main" val="1911611138"/>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685771" rtl="0" eaLnBrk="1" latinLnBrk="0" hangingPunct="1">
        <a:lnSpc>
          <a:spcPct val="90000"/>
        </a:lnSpc>
        <a:spcBef>
          <a:spcPct val="0"/>
        </a:spcBef>
        <a:buNone/>
        <a:defRPr sz="3299" kern="1200">
          <a:solidFill>
            <a:schemeClr val="bg1"/>
          </a:solidFill>
          <a:latin typeface="+mn-lt"/>
          <a:ea typeface="+mj-ea"/>
          <a:cs typeface="+mj-cs"/>
        </a:defRPr>
      </a:lvl1pPr>
    </p:titleStyle>
    <p:bodyStyle>
      <a:lvl1pPr marL="214318" indent="-214318" algn="l" defTabSz="685771" rtl="0" eaLnBrk="1" latinLnBrk="0" hangingPunct="1">
        <a:lnSpc>
          <a:spcPct val="90000"/>
        </a:lnSpc>
        <a:spcBef>
          <a:spcPts val="751"/>
        </a:spcBef>
        <a:buFontTx/>
        <a:buBlip>
          <a:blip r:embed="rId4"/>
        </a:buBlip>
        <a:defRPr sz="1200" kern="1200" baseline="0">
          <a:solidFill>
            <a:schemeClr val="tx1"/>
          </a:solidFill>
          <a:latin typeface="+mn-lt"/>
          <a:ea typeface="+mn-ea"/>
          <a:cs typeface="+mn-cs"/>
        </a:defRPr>
      </a:lvl1pPr>
      <a:lvl2pPr marL="514328" indent="-171443" algn="l" defTabSz="685771" rtl="0" eaLnBrk="1" latinLnBrk="0" hangingPunct="1">
        <a:lnSpc>
          <a:spcPct val="90000"/>
        </a:lnSpc>
        <a:spcBef>
          <a:spcPts val="375"/>
        </a:spcBef>
        <a:buFontTx/>
        <a:buBlip>
          <a:blip r:embed="rId5"/>
        </a:buBlip>
        <a:defRPr sz="1200" kern="1200">
          <a:solidFill>
            <a:schemeClr val="tx1"/>
          </a:solidFill>
          <a:latin typeface="+mn-lt"/>
          <a:ea typeface="+mn-ea"/>
          <a:cs typeface="+mn-cs"/>
        </a:defRPr>
      </a:lvl2pPr>
      <a:lvl3pPr marL="857214" indent="-171443" algn="l" defTabSz="68577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9"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2985"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871"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56"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42"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27" indent="-171443" algn="l" defTabSz="68577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fr-FR"/>
      </a:defPPr>
      <a:lvl1pPr marL="0" algn="l" defTabSz="685771" rtl="0" eaLnBrk="1" latinLnBrk="0" hangingPunct="1">
        <a:defRPr sz="1351" kern="1200">
          <a:solidFill>
            <a:schemeClr val="tx1"/>
          </a:solidFill>
          <a:latin typeface="+mn-lt"/>
          <a:ea typeface="+mn-ea"/>
          <a:cs typeface="+mn-cs"/>
        </a:defRPr>
      </a:lvl1pPr>
      <a:lvl2pPr marL="342886" algn="l" defTabSz="685771" rtl="0" eaLnBrk="1" latinLnBrk="0" hangingPunct="1">
        <a:defRPr sz="1351" kern="1200">
          <a:solidFill>
            <a:schemeClr val="tx1"/>
          </a:solidFill>
          <a:latin typeface="+mn-lt"/>
          <a:ea typeface="+mn-ea"/>
          <a:cs typeface="+mn-cs"/>
        </a:defRPr>
      </a:lvl2pPr>
      <a:lvl3pPr marL="685771" algn="l" defTabSz="685771" rtl="0" eaLnBrk="1" latinLnBrk="0" hangingPunct="1">
        <a:defRPr sz="1351" kern="1200">
          <a:solidFill>
            <a:schemeClr val="tx1"/>
          </a:solidFill>
          <a:latin typeface="+mn-lt"/>
          <a:ea typeface="+mn-ea"/>
          <a:cs typeface="+mn-cs"/>
        </a:defRPr>
      </a:lvl3pPr>
      <a:lvl4pPr marL="1028656" algn="l" defTabSz="685771" rtl="0" eaLnBrk="1" latinLnBrk="0" hangingPunct="1">
        <a:defRPr sz="1351" kern="1200">
          <a:solidFill>
            <a:schemeClr val="tx1"/>
          </a:solidFill>
          <a:latin typeface="+mn-lt"/>
          <a:ea typeface="+mn-ea"/>
          <a:cs typeface="+mn-cs"/>
        </a:defRPr>
      </a:lvl4pPr>
      <a:lvl5pPr marL="1371542" algn="l" defTabSz="685771" rtl="0" eaLnBrk="1" latinLnBrk="0" hangingPunct="1">
        <a:defRPr sz="1351" kern="1200">
          <a:solidFill>
            <a:schemeClr val="tx1"/>
          </a:solidFill>
          <a:latin typeface="+mn-lt"/>
          <a:ea typeface="+mn-ea"/>
          <a:cs typeface="+mn-cs"/>
        </a:defRPr>
      </a:lvl5pPr>
      <a:lvl6pPr marL="1714427" algn="l" defTabSz="685771" rtl="0" eaLnBrk="1" latinLnBrk="0" hangingPunct="1">
        <a:defRPr sz="1351" kern="1200">
          <a:solidFill>
            <a:schemeClr val="tx1"/>
          </a:solidFill>
          <a:latin typeface="+mn-lt"/>
          <a:ea typeface="+mn-ea"/>
          <a:cs typeface="+mn-cs"/>
        </a:defRPr>
      </a:lvl6pPr>
      <a:lvl7pPr marL="2057314" algn="l" defTabSz="685771" rtl="0" eaLnBrk="1" latinLnBrk="0" hangingPunct="1">
        <a:defRPr sz="1351" kern="1200">
          <a:solidFill>
            <a:schemeClr val="tx1"/>
          </a:solidFill>
          <a:latin typeface="+mn-lt"/>
          <a:ea typeface="+mn-ea"/>
          <a:cs typeface="+mn-cs"/>
        </a:defRPr>
      </a:lvl7pPr>
      <a:lvl8pPr marL="2400199" algn="l" defTabSz="685771" rtl="0" eaLnBrk="1" latinLnBrk="0" hangingPunct="1">
        <a:defRPr sz="1351" kern="1200">
          <a:solidFill>
            <a:schemeClr val="tx1"/>
          </a:solidFill>
          <a:latin typeface="+mn-lt"/>
          <a:ea typeface="+mn-ea"/>
          <a:cs typeface="+mn-cs"/>
        </a:defRPr>
      </a:lvl8pPr>
      <a:lvl9pPr marL="2743084" algn="l" defTabSz="68577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slideLayout" Target="../slideLayouts/slideLayout6.xml"/><Relationship Id="rId12" Type="http://schemas.openxmlformats.org/officeDocument/2006/relationships/image" Target="../media/image2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25.png"/><Relationship Id="rId5" Type="http://schemas.microsoft.com/office/2007/relationships/media" Target="../media/media3.mp3"/><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www.pearltrees.com/t/partage-public-dane-toulouse/ressources-sons/id63025058" TargetMode="External"/><Relationship Id="rId5" Type="http://schemas.openxmlformats.org/officeDocument/2006/relationships/image" Target="../media/image29.png"/><Relationship Id="rId4" Type="http://schemas.openxmlformats.org/officeDocument/2006/relationships/hyperlink" Target="http://www.pearltrees.com/t/partage-public-dane-toulouse/montage/id6333651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www.pearltrees.com/t/partage-public-dane-toulouse/stockage-partage-diffusion/id63431064" TargetMode="Externa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hyperlink" Target="https://magistere.education.fr/ac-toulouse/course/view.php?id=11147&amp;section=11"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hyperlink" Target="http://www.pearltrees.com/t/partage-public-dane-toulouse/podcasts-a-analyser/id63404512/item501322336" TargetMode="External"/><Relationship Id="rId7" Type="http://schemas.openxmlformats.org/officeDocument/2006/relationships/hyperlink" Target="http://www.pearltrees.com/t/partage-public-dane-toulouse/grilles-devaluation/id63404519/item501322360" TargetMode="External"/><Relationship Id="rId2" Type="http://schemas.openxmlformats.org/officeDocument/2006/relationships/hyperlink" Target="http://www.pearltrees.com/t/partage-public-dane-toulouse/podcasts-a-analyser/id63404512/item501322335" TargetMode="External"/><Relationship Id="rId1" Type="http://schemas.openxmlformats.org/officeDocument/2006/relationships/slideLayout" Target="../slideLayouts/slideLayout6.xml"/><Relationship Id="rId6" Type="http://schemas.openxmlformats.org/officeDocument/2006/relationships/hyperlink" Target="http://www.pearltrees.com/t/partage-public-dane-toulouse/grilles-devaluation/id63404519/item501322361" TargetMode="External"/><Relationship Id="rId5" Type="http://schemas.openxmlformats.org/officeDocument/2006/relationships/hyperlink" Target="http://www.pearltrees.com/t/partage-public-dane-toulouse/grilles-devaluation/id63404519/item501322359" TargetMode="External"/><Relationship Id="rId4" Type="http://schemas.openxmlformats.org/officeDocument/2006/relationships/hyperlink" Target="http://www.pearltrees.com/t/partage-public-dane-toulouse/podcasts-a-analyser/id63404512/item501322334"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ppe.orion.education.fr/occitanie/itw/answer/s/GZoSLI2U0G/k/formnum" TargetMode="External"/><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magistere.education.fr/ac-toulouse/course/view.php?id=11147&amp;section=11"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help.octopus.saooti.com/2020/10/22/tuto-du-studio/"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edulab82.fr/wp_pa82/wp-content/uploads/2023/03/Conducteur-emission-webradio82.xlsx"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gef5b9fb4fd_0_313"/>
          <p:cNvSpPr txBox="1">
            <a:spLocks noGrp="1"/>
          </p:cNvSpPr>
          <p:nvPr>
            <p:ph type="body" idx="1"/>
          </p:nvPr>
        </p:nvSpPr>
        <p:spPr>
          <a:xfrm>
            <a:off x="279550" y="1027024"/>
            <a:ext cx="8450210" cy="938916"/>
          </a:xfrm>
          <a:prstGeom prst="rect">
            <a:avLst/>
          </a:prstGeom>
          <a:solidFill>
            <a:srgbClr val="55BFC7"/>
          </a:solidFill>
          <a:ln>
            <a:noFill/>
          </a:ln>
        </p:spPr>
        <p:txBody>
          <a:bodyPr spcFirstLastPara="1" wrap="square" lIns="0" tIns="108000" rIns="0" bIns="0" anchor="t" anchorCtr="0">
            <a:noAutofit/>
          </a:bodyPr>
          <a:lstStyle/>
          <a:p>
            <a:pPr marL="0" lvl="0" indent="0" algn="ctr"/>
            <a:r>
              <a:rPr lang="fr-FR" sz="2450" b="1" dirty="0">
                <a:solidFill>
                  <a:schemeClr val="lt1"/>
                </a:solidFill>
              </a:rPr>
              <a:t>Edulab82 - WEBRADIO : </a:t>
            </a:r>
          </a:p>
          <a:p>
            <a:pPr marL="0" lvl="0" indent="0" algn="ctr"/>
            <a:r>
              <a:rPr lang="fr-FR" sz="2200" b="1" dirty="0">
                <a:solidFill>
                  <a:schemeClr val="lt1"/>
                </a:solidFill>
              </a:rPr>
              <a:t>PRODUIRE ET S’EXPRIMER AVEC LE SON</a:t>
            </a:r>
            <a:endParaRPr sz="2200" b="1" dirty="0">
              <a:solidFill>
                <a:schemeClr val="lt1"/>
              </a:solidFill>
            </a:endParaRPr>
          </a:p>
        </p:txBody>
      </p:sp>
      <p:sp>
        <p:nvSpPr>
          <p:cNvPr id="214" name="Google Shape;214;gef5b9fb4fd_0_313"/>
          <p:cNvSpPr txBox="1"/>
          <p:nvPr/>
        </p:nvSpPr>
        <p:spPr>
          <a:xfrm>
            <a:off x="915594" y="2923762"/>
            <a:ext cx="3462000" cy="430857"/>
          </a:xfrm>
          <a:prstGeom prst="rect">
            <a:avLst/>
          </a:prstGeom>
          <a:noFill/>
          <a:ln>
            <a:noFill/>
          </a:ln>
        </p:spPr>
        <p:txBody>
          <a:bodyPr spcFirstLastPara="1" wrap="square" lIns="91425" tIns="91425" rIns="91425" bIns="91425" anchor="t" anchorCtr="0">
            <a:spAutoFit/>
          </a:bodyPr>
          <a:lstStyle/>
          <a:p>
            <a:pPr>
              <a:buSzPts val="1600"/>
            </a:pPr>
            <a:r>
              <a:rPr lang="fr-FR" sz="1600" b="1" dirty="0">
                <a:solidFill>
                  <a:srgbClr val="2A8486"/>
                </a:solidFill>
                <a:highlight>
                  <a:schemeClr val="lt1"/>
                </a:highlight>
              </a:rPr>
              <a:t> Jeudi 30 mars 2023</a:t>
            </a:r>
            <a:endParaRPr sz="1600" b="1" i="0" u="none" strike="noStrike" cap="none" dirty="0">
              <a:solidFill>
                <a:srgbClr val="2A8486"/>
              </a:solidFill>
              <a:highlight>
                <a:schemeClr val="lt1"/>
              </a:highlight>
              <a:sym typeface="Arial"/>
            </a:endParaRPr>
          </a:p>
        </p:txBody>
      </p:sp>
      <p:sp>
        <p:nvSpPr>
          <p:cNvPr id="216" name="Google Shape;216;gef5b9fb4fd_0_313"/>
          <p:cNvSpPr txBox="1"/>
          <p:nvPr/>
        </p:nvSpPr>
        <p:spPr>
          <a:xfrm>
            <a:off x="159400" y="4743300"/>
            <a:ext cx="423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14;gef5b9fb4fd_0_313"/>
          <p:cNvSpPr txBox="1"/>
          <p:nvPr/>
        </p:nvSpPr>
        <p:spPr>
          <a:xfrm>
            <a:off x="1028544" y="3573779"/>
            <a:ext cx="3476111" cy="1169521"/>
          </a:xfrm>
          <a:prstGeom prst="rect">
            <a:avLst/>
          </a:prstGeom>
          <a:noFill/>
          <a:ln>
            <a:noFill/>
          </a:ln>
        </p:spPr>
        <p:txBody>
          <a:bodyPr spcFirstLastPara="1" wrap="square" lIns="91425" tIns="91425" rIns="91425" bIns="91425" anchor="t" anchorCtr="0">
            <a:spAutoFit/>
          </a:bodyPr>
          <a:lstStyle/>
          <a:p>
            <a:pPr>
              <a:buSzPts val="1600"/>
            </a:pPr>
            <a:r>
              <a:rPr lang="fr-FR" sz="1600" b="1" dirty="0">
                <a:solidFill>
                  <a:srgbClr val="2A8486"/>
                </a:solidFill>
                <a:highlight>
                  <a:schemeClr val="lt1"/>
                </a:highlight>
              </a:rPr>
              <a:t>Eric </a:t>
            </a:r>
            <a:r>
              <a:rPr lang="fr-FR" sz="1600" b="1" dirty="0" err="1">
                <a:solidFill>
                  <a:srgbClr val="2A8486"/>
                </a:solidFill>
                <a:highlight>
                  <a:schemeClr val="lt1"/>
                </a:highlight>
              </a:rPr>
              <a:t>Albarado</a:t>
            </a:r>
            <a:br>
              <a:rPr lang="fr-FR" sz="1600" b="1" dirty="0">
                <a:solidFill>
                  <a:srgbClr val="2A8486"/>
                </a:solidFill>
                <a:highlight>
                  <a:schemeClr val="lt1"/>
                </a:highlight>
              </a:rPr>
            </a:br>
            <a:r>
              <a:rPr lang="fr-FR" sz="1600" b="1" dirty="0">
                <a:solidFill>
                  <a:srgbClr val="2A8486"/>
                </a:solidFill>
                <a:highlight>
                  <a:schemeClr val="lt1"/>
                </a:highlight>
              </a:rPr>
              <a:t>Christophe Mettas</a:t>
            </a:r>
            <a:br>
              <a:rPr lang="fr-FR" sz="1600" b="1" dirty="0">
                <a:solidFill>
                  <a:srgbClr val="2A8486"/>
                </a:solidFill>
                <a:highlight>
                  <a:schemeClr val="lt1"/>
                </a:highlight>
              </a:rPr>
            </a:br>
            <a:r>
              <a:rPr lang="fr-FR" sz="1600" b="1" dirty="0">
                <a:solidFill>
                  <a:srgbClr val="2A8486"/>
                </a:solidFill>
                <a:highlight>
                  <a:schemeClr val="lt1"/>
                </a:highlight>
              </a:rPr>
              <a:t>Jérôme Brami</a:t>
            </a:r>
            <a:br>
              <a:rPr lang="fr-FR" sz="1600" b="1" dirty="0">
                <a:solidFill>
                  <a:srgbClr val="2A8486"/>
                </a:solidFill>
                <a:highlight>
                  <a:schemeClr val="lt1"/>
                </a:highlight>
              </a:rPr>
            </a:br>
            <a:r>
              <a:rPr lang="fr-FR" sz="1600" b="1" dirty="0">
                <a:solidFill>
                  <a:srgbClr val="2A8486"/>
                </a:solidFill>
                <a:highlight>
                  <a:schemeClr val="lt1"/>
                </a:highlight>
              </a:rPr>
              <a:t>Jacques Montégut</a:t>
            </a:r>
            <a:endParaRPr sz="1600" b="1" i="0" u="none" strike="noStrike" cap="none" dirty="0">
              <a:solidFill>
                <a:srgbClr val="2A8486"/>
              </a:solidFill>
              <a:highlight>
                <a:schemeClr val="lt1"/>
              </a:highlight>
              <a:sym typeface="Arial"/>
            </a:endParaRPr>
          </a:p>
        </p:txBody>
      </p:sp>
      <p:pic>
        <p:nvPicPr>
          <p:cNvPr id="7" name="Image 6"/>
          <p:cNvPicPr>
            <a:picLocks noChangeAspect="1"/>
          </p:cNvPicPr>
          <p:nvPr/>
        </p:nvPicPr>
        <p:blipFill>
          <a:blip r:embed="rId3"/>
          <a:stretch>
            <a:fillRect/>
          </a:stretch>
        </p:blipFill>
        <p:spPr>
          <a:xfrm>
            <a:off x="4852657" y="2455749"/>
            <a:ext cx="3551178" cy="1997538"/>
          </a:xfrm>
          <a:prstGeom prst="rect">
            <a:avLst/>
          </a:prstGeom>
          <a:ln>
            <a:noFill/>
          </a:ln>
          <a:effectLst>
            <a:outerShdw blurRad="292100" dist="139700" dir="2700000" algn="tl" rotWithShape="0">
              <a:srgbClr val="333333">
                <a:alpha val="65000"/>
              </a:srgbClr>
            </a:outerShdw>
          </a:effectLst>
        </p:spPr>
      </p:pic>
      <p:pic>
        <p:nvPicPr>
          <p:cNvPr id="8" name="Image 7"/>
          <p:cNvPicPr>
            <a:picLocks noChangeAspect="1"/>
          </p:cNvPicPr>
          <p:nvPr/>
        </p:nvPicPr>
        <p:blipFill>
          <a:blip r:embed="rId4"/>
          <a:stretch>
            <a:fillRect/>
          </a:stretch>
        </p:blipFill>
        <p:spPr>
          <a:xfrm>
            <a:off x="389581" y="2923761"/>
            <a:ext cx="430857" cy="430857"/>
          </a:xfrm>
          <a:prstGeom prst="rect">
            <a:avLst/>
          </a:prstGeom>
        </p:spPr>
      </p:pic>
      <p:pic>
        <p:nvPicPr>
          <p:cNvPr id="9" name="Image 8"/>
          <p:cNvPicPr>
            <a:picLocks noChangeAspect="1"/>
          </p:cNvPicPr>
          <p:nvPr/>
        </p:nvPicPr>
        <p:blipFill>
          <a:blip r:embed="rId5"/>
          <a:stretch>
            <a:fillRect/>
          </a:stretch>
        </p:blipFill>
        <p:spPr>
          <a:xfrm>
            <a:off x="334663" y="3655073"/>
            <a:ext cx="609600" cy="60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EB9C48-6B34-4626-AEEC-3185639ADC4E}"/>
              </a:ext>
            </a:extLst>
          </p:cNvPr>
          <p:cNvSpPr txBox="1"/>
          <p:nvPr/>
        </p:nvSpPr>
        <p:spPr>
          <a:xfrm>
            <a:off x="637349" y="335586"/>
            <a:ext cx="7803828" cy="415498"/>
          </a:xfrm>
          <a:prstGeom prst="rect">
            <a:avLst/>
          </a:prstGeom>
          <a:noFill/>
        </p:spPr>
        <p:txBody>
          <a:bodyPr wrap="square" lIns="91440" tIns="45720" rIns="91440" bIns="45720" rtlCol="0" anchor="t">
            <a:spAutoFit/>
          </a:bodyPr>
          <a:lstStyle/>
          <a:p>
            <a:r>
              <a:rPr lang="fr-FR" sz="2100" b="1" dirty="0">
                <a:solidFill>
                  <a:srgbClr val="29235C"/>
                </a:solidFill>
              </a:rPr>
              <a:t>Pour s'échauffer </a:t>
            </a:r>
            <a:endParaRPr lang="fr-FR" sz="2100" b="1">
              <a:solidFill>
                <a:srgbClr val="29235C"/>
              </a:solidFill>
            </a:endParaRPr>
          </a:p>
        </p:txBody>
      </p:sp>
      <p:sp>
        <p:nvSpPr>
          <p:cNvPr id="26" name="ZoneTexte 25">
            <a:extLst>
              <a:ext uri="{FF2B5EF4-FFF2-40B4-BE49-F238E27FC236}">
                <a16:creationId xmlns:a16="http://schemas.microsoft.com/office/drawing/2014/main" id="{E2D806F2-3AFE-4C09-8029-FB72562E1EB4}"/>
              </a:ext>
            </a:extLst>
          </p:cNvPr>
          <p:cNvSpPr txBox="1"/>
          <p:nvPr/>
        </p:nvSpPr>
        <p:spPr>
          <a:xfrm>
            <a:off x="637348" y="1003218"/>
            <a:ext cx="4570784" cy="300082"/>
          </a:xfrm>
          <a:prstGeom prst="rect">
            <a:avLst/>
          </a:prstGeom>
          <a:noFill/>
        </p:spPr>
        <p:txBody>
          <a:bodyPr wrap="square">
            <a:spAutoFit/>
          </a:bodyPr>
          <a:lstStyle/>
          <a:p>
            <a:r>
              <a:rPr lang="fr-FR" sz="1350" dirty="0">
                <a:latin typeface="Arial" panose="020B0604020202020204" pitchFamily="34" charset="0"/>
              </a:rPr>
              <a:t>Lire le texte ci-contre avec</a:t>
            </a:r>
          </a:p>
        </p:txBody>
      </p:sp>
      <p:pic>
        <p:nvPicPr>
          <p:cNvPr id="4" name="Image 3">
            <a:extLst>
              <a:ext uri="{FF2B5EF4-FFF2-40B4-BE49-F238E27FC236}">
                <a16:creationId xmlns:a16="http://schemas.microsoft.com/office/drawing/2014/main" id="{E59DFB73-66E1-4881-9FE4-61B018B808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32" b="10683"/>
          <a:stretch/>
        </p:blipFill>
        <p:spPr>
          <a:xfrm>
            <a:off x="2260651" y="1280217"/>
            <a:ext cx="1964803" cy="2003901"/>
          </a:xfrm>
          <a:prstGeom prst="rect">
            <a:avLst/>
          </a:prstGeom>
        </p:spPr>
      </p:pic>
      <p:sp>
        <p:nvSpPr>
          <p:cNvPr id="20" name="ZoneTexte 19">
            <a:extLst>
              <a:ext uri="{FF2B5EF4-FFF2-40B4-BE49-F238E27FC236}">
                <a16:creationId xmlns:a16="http://schemas.microsoft.com/office/drawing/2014/main" id="{46459D55-3E33-47B8-AFBD-5D8402BDF4BE}"/>
              </a:ext>
            </a:extLst>
          </p:cNvPr>
          <p:cNvSpPr txBox="1"/>
          <p:nvPr/>
        </p:nvSpPr>
        <p:spPr>
          <a:xfrm>
            <a:off x="357212" y="1797419"/>
            <a:ext cx="2259857" cy="415498"/>
          </a:xfrm>
          <a:prstGeom prst="rect">
            <a:avLst/>
          </a:prstGeom>
          <a:noFill/>
        </p:spPr>
        <p:txBody>
          <a:bodyPr wrap="square">
            <a:spAutoFit/>
          </a:bodyPr>
          <a:lstStyle/>
          <a:p>
            <a:pPr marL="257175" indent="-257175">
              <a:buFont typeface="+mj-lt"/>
              <a:buAutoNum type="arabicPeriod"/>
            </a:pPr>
            <a:r>
              <a:rPr lang="fr-FR" sz="1050" dirty="0">
                <a:latin typeface="Arial" panose="020B0604020202020204" pitchFamily="34" charset="0"/>
              </a:rPr>
              <a:t>Le bout du crayon à papier entre les dents</a:t>
            </a:r>
          </a:p>
        </p:txBody>
      </p:sp>
      <p:sp>
        <p:nvSpPr>
          <p:cNvPr id="22" name="ZoneTexte 21">
            <a:extLst>
              <a:ext uri="{FF2B5EF4-FFF2-40B4-BE49-F238E27FC236}">
                <a16:creationId xmlns:a16="http://schemas.microsoft.com/office/drawing/2014/main" id="{8D202537-F05C-4E65-B22D-0E26E7CFB40C}"/>
              </a:ext>
            </a:extLst>
          </p:cNvPr>
          <p:cNvSpPr txBox="1"/>
          <p:nvPr/>
        </p:nvSpPr>
        <p:spPr>
          <a:xfrm>
            <a:off x="2057400" y="3739189"/>
            <a:ext cx="2108470" cy="415498"/>
          </a:xfrm>
          <a:prstGeom prst="rect">
            <a:avLst/>
          </a:prstGeom>
          <a:noFill/>
        </p:spPr>
        <p:txBody>
          <a:bodyPr wrap="square">
            <a:spAutoFit/>
          </a:bodyPr>
          <a:lstStyle/>
          <a:p>
            <a:pPr marL="257175" indent="-257175">
              <a:buFont typeface="+mj-lt"/>
              <a:buAutoNum type="arabicPeriod" startAt="2"/>
            </a:pPr>
            <a:r>
              <a:rPr lang="fr-FR" sz="1050" dirty="0">
                <a:latin typeface="Arial" panose="020B0604020202020204" pitchFamily="34" charset="0"/>
              </a:rPr>
              <a:t>Le crayon à papier en travers de la bouche</a:t>
            </a:r>
            <a:endParaRPr lang="fr-FR" sz="1050" dirty="0"/>
          </a:p>
        </p:txBody>
      </p:sp>
      <p:pic>
        <p:nvPicPr>
          <p:cNvPr id="19" name="Image 18">
            <a:extLst>
              <a:ext uri="{FF2B5EF4-FFF2-40B4-BE49-F238E27FC236}">
                <a16:creationId xmlns:a16="http://schemas.microsoft.com/office/drawing/2014/main" id="{815E4E2D-C165-4F4A-828A-9C8958F331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92" r="13743"/>
          <a:stretch/>
        </p:blipFill>
        <p:spPr>
          <a:xfrm>
            <a:off x="357212" y="2917546"/>
            <a:ext cx="1623210" cy="1962586"/>
          </a:xfrm>
          <a:prstGeom prst="rect">
            <a:avLst/>
          </a:prstGeom>
        </p:spPr>
      </p:pic>
      <p:sp>
        <p:nvSpPr>
          <p:cNvPr id="3" name="ZoneTexte 2">
            <a:extLst>
              <a:ext uri="{FF2B5EF4-FFF2-40B4-BE49-F238E27FC236}">
                <a16:creationId xmlns:a16="http://schemas.microsoft.com/office/drawing/2014/main" id="{54AA23E4-8B6C-FEB0-D6CD-E06DF2262172}"/>
              </a:ext>
            </a:extLst>
          </p:cNvPr>
          <p:cNvSpPr txBox="1"/>
          <p:nvPr/>
        </p:nvSpPr>
        <p:spPr>
          <a:xfrm>
            <a:off x="4865511" y="1080205"/>
            <a:ext cx="356164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t>« </a:t>
            </a:r>
            <a:r>
              <a:rPr lang="fr-FR" b="1"/>
              <a:t>Madame S. est une Suissesse. </a:t>
            </a:r>
            <a:r>
              <a:rPr lang="en-US"/>
              <a:t>​</a:t>
            </a:r>
          </a:p>
          <a:p>
            <a:r>
              <a:rPr lang="fr-FR"/>
              <a:t>​</a:t>
            </a:r>
          </a:p>
          <a:p>
            <a:r>
              <a:rPr lang="fr-FR" b="1"/>
              <a:t>Au sous-sol de sa maison, elle chausse ses souliers secs, saisit son sac et sort sur le seuil, seule dans le silence du soir. </a:t>
            </a:r>
            <a:r>
              <a:rPr lang="en-US"/>
              <a:t>​</a:t>
            </a:r>
          </a:p>
          <a:p>
            <a:r>
              <a:rPr lang="fr-FR"/>
              <a:t>​</a:t>
            </a:r>
          </a:p>
          <a:p>
            <a:r>
              <a:rPr lang="fr-FR" b="1"/>
              <a:t>Quand soudain, elle aperçoit une scène sensationnelle : « Sapristi ! ». </a:t>
            </a:r>
            <a:r>
              <a:rPr lang="en-US"/>
              <a:t>​</a:t>
            </a:r>
          </a:p>
          <a:p>
            <a:r>
              <a:rPr lang="fr-FR"/>
              <a:t>​</a:t>
            </a:r>
          </a:p>
          <a:p>
            <a:r>
              <a:rPr lang="fr-FR" b="1"/>
              <a:t>Sous les cent sapins, six cents six sots sans le sou sucent six cents six sucettes au cassis et six cents six saucisses salées. »</a:t>
            </a:r>
            <a:r>
              <a:rPr lang="fr-FR"/>
              <a:t>​</a:t>
            </a:r>
          </a:p>
        </p:txBody>
      </p:sp>
    </p:spTree>
    <p:extLst>
      <p:ext uri="{BB962C8B-B14F-4D97-AF65-F5344CB8AC3E}">
        <p14:creationId xmlns:p14="http://schemas.microsoft.com/office/powerpoint/2010/main" val="216861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742950" indent="-514350">
              <a:spcAft>
                <a:spcPts val="1200"/>
              </a:spcAft>
              <a:buFont typeface="+mj-lt"/>
              <a:buAutoNum type="arabicPeriod" startAt="2"/>
            </a:pPr>
            <a:r>
              <a:rPr lang="fr-FR" sz="2800"/>
              <a:t>Retour réflexif sur cette expérience</a:t>
            </a:r>
          </a:p>
        </p:txBody>
      </p:sp>
      <p:sp>
        <p:nvSpPr>
          <p:cNvPr id="3" name="Espace réservé du texte 2"/>
          <p:cNvSpPr>
            <a:spLocks noGrp="1"/>
          </p:cNvSpPr>
          <p:nvPr>
            <p:ph type="body" idx="1"/>
          </p:nvPr>
        </p:nvSpPr>
        <p:spPr>
          <a:xfrm>
            <a:off x="359999" y="1733911"/>
            <a:ext cx="4212001" cy="1756286"/>
          </a:xfrm>
        </p:spPr>
        <p:txBody>
          <a:bodyPr/>
          <a:lstStyle/>
          <a:p>
            <a:pPr>
              <a:spcAft>
                <a:spcPts val="1800"/>
              </a:spcAft>
              <a:buFont typeface="+mj-lt"/>
              <a:buAutoNum type="arabicPeriod"/>
            </a:pPr>
            <a:r>
              <a:rPr lang="fr-FR" sz="1800" dirty="0"/>
              <a:t>Ecoute de l’émission</a:t>
            </a:r>
          </a:p>
          <a:p>
            <a:pPr>
              <a:spcAft>
                <a:spcPts val="1800"/>
              </a:spcAft>
              <a:buFont typeface="+mj-lt"/>
              <a:buAutoNum type="arabicPeriod"/>
            </a:pPr>
            <a:r>
              <a:rPr lang="fr-FR" sz="1800" dirty="0"/>
              <a:t>Echanges sur les ressentis</a:t>
            </a:r>
          </a:p>
          <a:p>
            <a:pPr>
              <a:spcAft>
                <a:spcPts val="1800"/>
              </a:spcAft>
              <a:buFont typeface="+mj-lt"/>
              <a:buAutoNum type="arabicPeriod"/>
            </a:pPr>
            <a:r>
              <a:rPr lang="fr-FR" sz="1800" dirty="0"/>
              <a:t>Les éléments composant une émission radio et leurs fonctions</a:t>
            </a:r>
          </a:p>
          <a:p>
            <a:pPr>
              <a:spcAft>
                <a:spcPts val="1800"/>
              </a:spcAft>
              <a:buFont typeface="+mj-lt"/>
              <a:buAutoNum type="arabicPeriod"/>
            </a:pPr>
            <a:r>
              <a:rPr lang="fr-FR" sz="1800" dirty="0"/>
              <a:t>Avantages des différentes solutions de production : en différé, playlist programmée ou en direct</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11</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595" y="1493132"/>
            <a:ext cx="3793185" cy="30345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2071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9999" y="900000"/>
            <a:ext cx="8424000" cy="536689"/>
          </a:xfrm>
        </p:spPr>
        <p:txBody>
          <a:bodyPr/>
          <a:lstStyle/>
          <a:p>
            <a:pPr marL="742950" indent="-514350">
              <a:spcAft>
                <a:spcPts val="1200"/>
              </a:spcAft>
              <a:buFont typeface="+mj-lt"/>
              <a:buAutoNum type="arabicPeriod" startAt="3"/>
            </a:pPr>
            <a:r>
              <a:rPr lang="fr-FR" sz="2800" dirty="0"/>
              <a:t>Atelier d’habillage d’une production sonore</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12</a:t>
            </a:fld>
            <a:endParaRPr lang="fr-FR"/>
          </a:p>
        </p:txBody>
      </p:sp>
      <p:sp>
        <p:nvSpPr>
          <p:cNvPr id="8" name="Espace réservé du texte 2"/>
          <p:cNvSpPr>
            <a:spLocks noGrp="1"/>
          </p:cNvSpPr>
          <p:nvPr>
            <p:ph type="body" idx="1"/>
          </p:nvPr>
        </p:nvSpPr>
        <p:spPr>
          <a:xfrm>
            <a:off x="359999" y="1705658"/>
            <a:ext cx="4212001" cy="3180374"/>
          </a:xfrm>
        </p:spPr>
        <p:txBody>
          <a:bodyPr/>
          <a:lstStyle/>
          <a:p>
            <a:pPr marL="228600" indent="0"/>
            <a:r>
              <a:rPr lang="fr-FR" sz="1600" b="1" dirty="0"/>
              <a:t>Consigne : créer un habillage sonore pour la production préparée en distanciel</a:t>
            </a:r>
            <a:endParaRPr lang="fr-FR" dirty="0"/>
          </a:p>
          <a:p>
            <a:pPr marL="228600" indent="0" algn="ctr">
              <a:spcAft>
                <a:spcPts val="1200"/>
              </a:spcAft>
            </a:pPr>
            <a:endParaRPr lang="fr-FR" sz="1400"/>
          </a:p>
          <a:p>
            <a:pPr>
              <a:spcAft>
                <a:spcPts val="1200"/>
              </a:spcAft>
              <a:buAutoNum type="arabicPeriod"/>
            </a:pPr>
            <a:r>
              <a:rPr lang="fr-FR" sz="1400" dirty="0"/>
              <a:t>Rappel sur les habillages</a:t>
            </a:r>
          </a:p>
          <a:p>
            <a:pPr>
              <a:spcAft>
                <a:spcPts val="1200"/>
              </a:spcAft>
              <a:buAutoNum type="arabicPeriod"/>
            </a:pPr>
            <a:r>
              <a:rPr lang="fr-FR" sz="1400" dirty="0"/>
              <a:t>Audacity : les bases</a:t>
            </a:r>
          </a:p>
          <a:p>
            <a:pPr>
              <a:spcAft>
                <a:spcPts val="1200"/>
              </a:spcAft>
              <a:buAutoNum type="arabicPeriod"/>
            </a:pPr>
            <a:r>
              <a:rPr lang="fr-FR" sz="1400" dirty="0"/>
              <a:t>Ajouter un jingle de début et un de fin à sa production</a:t>
            </a:r>
          </a:p>
          <a:p>
            <a:pPr>
              <a:spcAft>
                <a:spcPts val="1200"/>
              </a:spcAft>
              <a:buAutoNum type="arabicPeriod"/>
            </a:pPr>
            <a:r>
              <a:rPr lang="fr-FR" sz="1400" dirty="0"/>
              <a:t>Si possible ajouter un tapis et une virgule</a:t>
            </a:r>
          </a:p>
          <a:p>
            <a:pPr>
              <a:buAutoNum type="arabicPeriod"/>
            </a:pPr>
            <a:endParaRPr lang="fr-FR"/>
          </a:p>
          <a:p>
            <a:pPr>
              <a:buAutoNum type="arabicPeriod"/>
            </a:pPr>
            <a:endParaRPr lang="fr-FR"/>
          </a:p>
          <a:p>
            <a:pPr>
              <a:buAutoNum type="arabicPeriod"/>
            </a:pPr>
            <a:endParaRPr lang="fr-FR"/>
          </a:p>
        </p:txBody>
      </p:sp>
      <p:pic>
        <p:nvPicPr>
          <p:cNvPr id="13" name="Image 12"/>
          <p:cNvPicPr>
            <a:picLocks noChangeAspect="1"/>
          </p:cNvPicPr>
          <p:nvPr/>
        </p:nvPicPr>
        <p:blipFill>
          <a:blip r:embed="rId3"/>
          <a:stretch>
            <a:fillRect/>
          </a:stretch>
        </p:blipFill>
        <p:spPr>
          <a:xfrm>
            <a:off x="5241957" y="1709352"/>
            <a:ext cx="3041964" cy="2528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47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228600">
              <a:spcAft>
                <a:spcPts val="1200"/>
              </a:spcAft>
            </a:pPr>
            <a:r>
              <a:rPr lang="fr-FR" sz="2800"/>
              <a:t>3.1 Rappel sur les habillages sonores</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13</a:t>
            </a:fld>
            <a:endParaRPr lang="fr-FR"/>
          </a:p>
        </p:txBody>
      </p:sp>
      <p:pic>
        <p:nvPicPr>
          <p:cNvPr id="5" name="Image 4"/>
          <p:cNvPicPr>
            <a:picLocks noChangeAspect="1"/>
          </p:cNvPicPr>
          <p:nvPr/>
        </p:nvPicPr>
        <p:blipFill rotWithShape="1">
          <a:blip r:embed="rId9"/>
          <a:srcRect t="32989"/>
          <a:stretch/>
        </p:blipFill>
        <p:spPr>
          <a:xfrm>
            <a:off x="1053042" y="1367075"/>
            <a:ext cx="7212771" cy="2560504"/>
          </a:xfrm>
          <a:prstGeom prst="rect">
            <a:avLst/>
          </a:prstGeom>
          <a:ln>
            <a:noFill/>
          </a:ln>
          <a:effectLst>
            <a:outerShdw blurRad="292100" dist="139700" dir="2700000" algn="tl" rotWithShape="0">
              <a:srgbClr val="333333">
                <a:alpha val="65000"/>
              </a:srgbClr>
            </a:outerShdw>
          </a:effectLst>
        </p:spPr>
      </p:pic>
      <p:pic>
        <p:nvPicPr>
          <p:cNvPr id="8" name="JINGLE 10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duotone>
              <a:prstClr val="black"/>
              <a:srgbClr val="55BFC7">
                <a:tint val="45000"/>
                <a:satMod val="400000"/>
              </a:srgbClr>
            </a:duotone>
          </a:blip>
          <a:stretch>
            <a:fillRect/>
          </a:stretch>
        </p:blipFill>
        <p:spPr>
          <a:xfrm>
            <a:off x="1814002" y="4197702"/>
            <a:ext cx="609600" cy="609600"/>
          </a:xfrm>
          <a:prstGeom prst="rect">
            <a:avLst/>
          </a:prstGeom>
        </p:spPr>
      </p:pic>
      <p:pic>
        <p:nvPicPr>
          <p:cNvPr id="9" name="Virgule FceCul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duotone>
              <a:prstClr val="black"/>
              <a:srgbClr val="55BFC7">
                <a:tint val="45000"/>
                <a:satMod val="400000"/>
              </a:srgbClr>
            </a:duotone>
          </a:blip>
          <a:stretch>
            <a:fillRect/>
          </a:stretch>
        </p:blipFill>
        <p:spPr>
          <a:xfrm>
            <a:off x="4177132" y="4197702"/>
            <a:ext cx="609600" cy="609600"/>
          </a:xfrm>
          <a:prstGeom prst="rect">
            <a:avLst/>
          </a:prstGeom>
        </p:spPr>
      </p:pic>
      <p:pic>
        <p:nvPicPr>
          <p:cNvPr id="10" name="LE SUPERNRJ Tapi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duotone>
              <a:prstClr val="black"/>
              <a:srgbClr val="55BFC7">
                <a:tint val="45000"/>
                <a:satMod val="400000"/>
              </a:srgbClr>
            </a:duotone>
          </a:blip>
          <a:stretch>
            <a:fillRect/>
          </a:stretch>
        </p:blipFill>
        <p:spPr>
          <a:xfrm>
            <a:off x="6711829" y="4197702"/>
            <a:ext cx="609600" cy="609600"/>
          </a:xfrm>
          <a:prstGeom prst="rect">
            <a:avLst/>
          </a:prstGeom>
        </p:spPr>
      </p:pic>
      <p:pic>
        <p:nvPicPr>
          <p:cNvPr id="12" name="Image 11"/>
          <p:cNvPicPr>
            <a:picLocks noChangeAspect="1"/>
          </p:cNvPicPr>
          <p:nvPr/>
        </p:nvPicPr>
        <p:blipFill>
          <a:blip r:embed="rId11"/>
          <a:stretch>
            <a:fillRect/>
          </a:stretch>
        </p:blipFill>
        <p:spPr>
          <a:xfrm>
            <a:off x="4861098" y="4108904"/>
            <a:ext cx="476250" cy="552450"/>
          </a:xfrm>
          <a:prstGeom prst="rect">
            <a:avLst/>
          </a:prstGeom>
        </p:spPr>
      </p:pic>
      <p:pic>
        <p:nvPicPr>
          <p:cNvPr id="13" name="Image 12"/>
          <p:cNvPicPr>
            <a:picLocks noChangeAspect="1"/>
          </p:cNvPicPr>
          <p:nvPr/>
        </p:nvPicPr>
        <p:blipFill>
          <a:blip r:embed="rId12"/>
          <a:stretch>
            <a:fillRect/>
          </a:stretch>
        </p:blipFill>
        <p:spPr>
          <a:xfrm>
            <a:off x="7433999" y="4108904"/>
            <a:ext cx="447945" cy="577850"/>
          </a:xfrm>
          <a:prstGeom prst="rect">
            <a:avLst/>
          </a:prstGeom>
        </p:spPr>
      </p:pic>
      <p:pic>
        <p:nvPicPr>
          <p:cNvPr id="14" name="Image 13"/>
          <p:cNvPicPr>
            <a:picLocks noChangeAspect="1"/>
          </p:cNvPicPr>
          <p:nvPr/>
        </p:nvPicPr>
        <p:blipFill>
          <a:blip r:embed="rId13"/>
          <a:stretch>
            <a:fillRect/>
          </a:stretch>
        </p:blipFill>
        <p:spPr>
          <a:xfrm>
            <a:off x="1290127" y="4108904"/>
            <a:ext cx="523875" cy="571500"/>
          </a:xfrm>
          <a:prstGeom prst="rect">
            <a:avLst/>
          </a:prstGeom>
        </p:spPr>
      </p:pic>
      <p:sp>
        <p:nvSpPr>
          <p:cNvPr id="16" name="Rectangle 15"/>
          <p:cNvSpPr/>
          <p:nvPr/>
        </p:nvSpPr>
        <p:spPr>
          <a:xfrm rot="21154661">
            <a:off x="208252" y="3706532"/>
            <a:ext cx="1192275" cy="477054"/>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algn="ctr"/>
            <a:r>
              <a:rPr lang="fr-FR" sz="25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QUIZZ</a:t>
            </a:r>
          </a:p>
        </p:txBody>
      </p:sp>
    </p:spTree>
    <p:extLst>
      <p:ext uri="{BB962C8B-B14F-4D97-AF65-F5344CB8AC3E}">
        <p14:creationId xmlns:p14="http://schemas.microsoft.com/office/powerpoint/2010/main" val="516973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47"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3496"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228600">
              <a:spcAft>
                <a:spcPts val="1200"/>
              </a:spcAft>
            </a:pPr>
            <a:r>
              <a:rPr lang="fr-FR" sz="2800" dirty="0"/>
              <a:t>3.2 Le montage avec </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14</a:t>
            </a:fld>
            <a:endParaRPr lang="fr-FR"/>
          </a:p>
        </p:txBody>
      </p:sp>
      <p:sp>
        <p:nvSpPr>
          <p:cNvPr id="15" name="Espace réservé du texte 2"/>
          <p:cNvSpPr>
            <a:spLocks noGrp="1"/>
          </p:cNvSpPr>
          <p:nvPr>
            <p:ph type="body" idx="1"/>
          </p:nvPr>
        </p:nvSpPr>
        <p:spPr>
          <a:xfrm>
            <a:off x="360000" y="1836000"/>
            <a:ext cx="6851734" cy="2884444"/>
          </a:xfrm>
        </p:spPr>
        <p:txBody>
          <a:bodyPr/>
          <a:lstStyle/>
          <a:p>
            <a:pPr marL="514350" indent="-285750">
              <a:lnSpc>
                <a:spcPct val="150000"/>
              </a:lnSpc>
              <a:buFont typeface="Arial" panose="020B0604020202020204" pitchFamily="34" charset="0"/>
              <a:buChar char="•"/>
            </a:pPr>
            <a:r>
              <a:rPr lang="fr-FR" sz="1600" dirty="0"/>
              <a:t>Présentation du logiciel et démonstration</a:t>
            </a:r>
            <a:endParaRPr lang="fr-FR" dirty="0"/>
          </a:p>
          <a:p>
            <a:pPr marL="514350" indent="-285750">
              <a:lnSpc>
                <a:spcPct val="150000"/>
              </a:lnSpc>
              <a:buFont typeface="Arial" panose="020B0604020202020204" pitchFamily="34" charset="0"/>
              <a:buChar char="•"/>
            </a:pPr>
            <a:r>
              <a:rPr lang="fr-FR" sz="1600" dirty="0"/>
              <a:t>A partir de votre enregistrement et des sons choisis, </a:t>
            </a:r>
            <a:r>
              <a:rPr lang="fr-FR" sz="1600" b="1" dirty="0"/>
              <a:t>ajouter un jingle de début et un jingle de fin + si possible un tapis et une virgule</a:t>
            </a:r>
          </a:p>
          <a:p>
            <a:pPr marL="228600" indent="0">
              <a:lnSpc>
                <a:spcPct val="150000"/>
              </a:lnSpc>
            </a:pPr>
            <a:endParaRPr lang="fr-FR" sz="1600" b="1" dirty="0">
              <a:solidFill>
                <a:srgbClr val="000000"/>
              </a:solidFill>
            </a:endParaRPr>
          </a:p>
          <a:p>
            <a:pPr marL="514350" indent="-285750">
              <a:spcAft>
                <a:spcPts val="600"/>
              </a:spcAft>
              <a:buFont typeface="Arial" panose="020B0604020202020204" pitchFamily="34" charset="0"/>
              <a:buChar char="•"/>
            </a:pPr>
            <a:r>
              <a:rPr lang="fr-FR" sz="1600" b="1" dirty="0">
                <a:solidFill>
                  <a:srgbClr val="2A8486"/>
                </a:solidFill>
              </a:rPr>
              <a:t>Organisation</a:t>
            </a:r>
            <a:endParaRPr lang="en-US" sz="1600" dirty="0"/>
          </a:p>
          <a:p>
            <a:pPr marL="742950" lvl="1">
              <a:spcAft>
                <a:spcPts val="600"/>
              </a:spcAft>
              <a:buFont typeface="Arial,Sans-Serif" panose="020B0604020202020204" pitchFamily="34" charset="0"/>
              <a:buChar char="•"/>
            </a:pPr>
            <a:r>
              <a:rPr lang="fr-FR" sz="1300" dirty="0"/>
              <a:t>Si vous avez travaillé sur le même type de productions sonores, travaillez ensemble !</a:t>
            </a:r>
            <a:endParaRPr lang="en-US" sz="1300" dirty="0"/>
          </a:p>
          <a:p>
            <a:pPr marL="742950" lvl="1">
              <a:spcAft>
                <a:spcPts val="600"/>
              </a:spcAft>
              <a:buFont typeface="Arial,Sans-Serif" panose="020B0604020202020204" pitchFamily="34" charset="0"/>
              <a:buChar char="•"/>
            </a:pPr>
            <a:r>
              <a:rPr lang="fr-FR" sz="1300" dirty="0"/>
              <a:t>Si vous n’avez pas apporté de production, vous pouvez « habiller » un dicton du jour, par exemple.</a:t>
            </a:r>
          </a:p>
          <a:p>
            <a:pPr marL="514350" indent="-285750">
              <a:lnSpc>
                <a:spcPct val="250000"/>
              </a:lnSpc>
              <a:buFont typeface="Arial" panose="020B0604020202020204" pitchFamily="34" charset="0"/>
              <a:buChar char="•"/>
            </a:pPr>
            <a:endParaRPr lang="fr-FR" sz="1400" dirty="0"/>
          </a:p>
          <a:p>
            <a:pPr marL="228600" indent="0"/>
            <a:endParaRPr lang="fr-FR"/>
          </a:p>
          <a:p>
            <a:pPr marL="228600" indent="0"/>
            <a:endParaRPr lang="fr-FR"/>
          </a:p>
        </p:txBody>
      </p:sp>
      <p:pic>
        <p:nvPicPr>
          <p:cNvPr id="3" name="Image 2"/>
          <p:cNvPicPr>
            <a:picLocks noChangeAspect="1"/>
          </p:cNvPicPr>
          <p:nvPr/>
        </p:nvPicPr>
        <p:blipFill>
          <a:blip r:embed="rId3"/>
          <a:stretch>
            <a:fillRect/>
          </a:stretch>
        </p:blipFill>
        <p:spPr>
          <a:xfrm>
            <a:off x="4291419" y="626134"/>
            <a:ext cx="3450596" cy="996373"/>
          </a:xfrm>
          <a:prstGeom prst="rect">
            <a:avLst/>
          </a:prstGeom>
          <a:ln>
            <a:noFill/>
          </a:ln>
          <a:effectLst>
            <a:outerShdw blurRad="292100" dist="139700" dir="2700000" algn="tl" rotWithShape="0">
              <a:srgbClr val="333333">
                <a:alpha val="65000"/>
              </a:srgbClr>
            </a:outerShdw>
          </a:effectLst>
        </p:spPr>
      </p:pic>
      <p:pic>
        <p:nvPicPr>
          <p:cNvPr id="4" name="Image 4">
            <a:hlinkClick r:id="rId4"/>
            <a:extLst>
              <a:ext uri="{FF2B5EF4-FFF2-40B4-BE49-F238E27FC236}">
                <a16:creationId xmlns:a16="http://schemas.microsoft.com/office/drawing/2014/main" id="{62234896-241C-4AED-F3DE-405257818E03}"/>
              </a:ext>
            </a:extLst>
          </p:cNvPr>
          <p:cNvPicPr>
            <a:picLocks noChangeAspect="1"/>
          </p:cNvPicPr>
          <p:nvPr/>
        </p:nvPicPr>
        <p:blipFill>
          <a:blip r:embed="rId5"/>
          <a:stretch>
            <a:fillRect/>
          </a:stretch>
        </p:blipFill>
        <p:spPr>
          <a:xfrm>
            <a:off x="7493473" y="1994715"/>
            <a:ext cx="1123177" cy="1107732"/>
          </a:xfrm>
          <a:prstGeom prst="rect">
            <a:avLst/>
          </a:prstGeom>
        </p:spPr>
      </p:pic>
      <p:pic>
        <p:nvPicPr>
          <p:cNvPr id="5" name="Image 6">
            <a:hlinkClick r:id="rId6"/>
            <a:extLst>
              <a:ext uri="{FF2B5EF4-FFF2-40B4-BE49-F238E27FC236}">
                <a16:creationId xmlns:a16="http://schemas.microsoft.com/office/drawing/2014/main" id="{A794FDBB-1091-FD75-FB82-4F35A7E593ED}"/>
              </a:ext>
            </a:extLst>
          </p:cNvPr>
          <p:cNvPicPr>
            <a:picLocks noChangeAspect="1"/>
          </p:cNvPicPr>
          <p:nvPr/>
        </p:nvPicPr>
        <p:blipFill>
          <a:blip r:embed="rId7"/>
          <a:stretch>
            <a:fillRect/>
          </a:stretch>
        </p:blipFill>
        <p:spPr>
          <a:xfrm>
            <a:off x="7493473" y="3276729"/>
            <a:ext cx="1123178" cy="1138624"/>
          </a:xfrm>
          <a:prstGeom prst="rect">
            <a:avLst/>
          </a:prstGeom>
        </p:spPr>
      </p:pic>
    </p:spTree>
    <p:extLst>
      <p:ext uri="{BB962C8B-B14F-4D97-AF65-F5344CB8AC3E}">
        <p14:creationId xmlns:p14="http://schemas.microsoft.com/office/powerpoint/2010/main" val="323009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228600">
              <a:spcAft>
                <a:spcPts val="1200"/>
              </a:spcAft>
            </a:pPr>
            <a:r>
              <a:rPr lang="fr-FR" sz="2800"/>
              <a:t>3.4 On s’écoute !</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15</a:t>
            </a:fld>
            <a:endParaRPr lang="fr-FR"/>
          </a:p>
        </p:txBody>
      </p:sp>
      <p:pic>
        <p:nvPicPr>
          <p:cNvPr id="4" name="Image 3"/>
          <p:cNvPicPr>
            <a:picLocks noChangeAspect="1"/>
          </p:cNvPicPr>
          <p:nvPr/>
        </p:nvPicPr>
        <p:blipFill>
          <a:blip r:embed="rId3"/>
          <a:stretch>
            <a:fillRect/>
          </a:stretch>
        </p:blipFill>
        <p:spPr>
          <a:xfrm>
            <a:off x="2385665" y="1431168"/>
            <a:ext cx="4858211" cy="32388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502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742950" indent="-514350">
              <a:spcAft>
                <a:spcPts val="1200"/>
              </a:spcAft>
              <a:buFont typeface="+mj-lt"/>
              <a:buAutoNum type="arabicPeriod" startAt="4"/>
            </a:pPr>
            <a:r>
              <a:rPr lang="fr-FR" sz="2800"/>
              <a:t>Le stockage, le partage et la diffusion</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16</a:t>
            </a:fld>
            <a:endParaRPr lang="fr-FR"/>
          </a:p>
        </p:txBody>
      </p:sp>
      <p:grpSp>
        <p:nvGrpSpPr>
          <p:cNvPr id="11" name="Groupe 10">
            <a:extLst>
              <a:ext uri="{FF2B5EF4-FFF2-40B4-BE49-F238E27FC236}">
                <a16:creationId xmlns:a16="http://schemas.microsoft.com/office/drawing/2014/main" id="{61BE12B8-40BE-4EAE-93A4-3CA007F85FC7}"/>
              </a:ext>
            </a:extLst>
          </p:cNvPr>
          <p:cNvGrpSpPr/>
          <p:nvPr/>
        </p:nvGrpSpPr>
        <p:grpSpPr>
          <a:xfrm>
            <a:off x="3551735" y="1265723"/>
            <a:ext cx="1019548" cy="2034943"/>
            <a:chOff x="3149568" y="1991702"/>
            <a:chExt cx="1210047" cy="2385863"/>
          </a:xfrm>
        </p:grpSpPr>
        <p:pic>
          <p:nvPicPr>
            <p:cNvPr id="7" name="Image 6"/>
            <p:cNvPicPr>
              <a:picLocks noChangeAspect="1"/>
            </p:cNvPicPr>
            <p:nvPr/>
          </p:nvPicPr>
          <p:blipFill>
            <a:blip r:embed="rId3"/>
            <a:stretch>
              <a:fillRect/>
            </a:stretch>
          </p:blipFill>
          <p:spPr>
            <a:xfrm>
              <a:off x="3149568" y="1991702"/>
              <a:ext cx="1210047" cy="1210047"/>
            </a:xfrm>
            <a:prstGeom prst="rect">
              <a:avLst/>
            </a:prstGeom>
          </p:spPr>
        </p:pic>
        <p:pic>
          <p:nvPicPr>
            <p:cNvPr id="8" name="Image 7"/>
            <p:cNvPicPr>
              <a:picLocks noChangeAspect="1"/>
            </p:cNvPicPr>
            <p:nvPr/>
          </p:nvPicPr>
          <p:blipFill>
            <a:blip r:embed="rId4"/>
            <a:stretch>
              <a:fillRect/>
            </a:stretch>
          </p:blipFill>
          <p:spPr>
            <a:xfrm>
              <a:off x="3236420" y="3254370"/>
              <a:ext cx="1123195" cy="1123195"/>
            </a:xfrm>
            <a:prstGeom prst="rect">
              <a:avLst/>
            </a:prstGeom>
          </p:spPr>
        </p:pic>
      </p:grpSp>
      <p:pic>
        <p:nvPicPr>
          <p:cNvPr id="12" name="Image 12">
            <a:extLst>
              <a:ext uri="{FF2B5EF4-FFF2-40B4-BE49-F238E27FC236}">
                <a16:creationId xmlns:a16="http://schemas.microsoft.com/office/drawing/2014/main" id="{F144C351-E7A1-B15F-0DF5-8FD71E989B9C}"/>
              </a:ext>
            </a:extLst>
          </p:cNvPr>
          <p:cNvPicPr>
            <a:picLocks noChangeAspect="1"/>
          </p:cNvPicPr>
          <p:nvPr/>
        </p:nvPicPr>
        <p:blipFill>
          <a:blip r:embed="rId5"/>
          <a:stretch>
            <a:fillRect/>
          </a:stretch>
        </p:blipFill>
        <p:spPr>
          <a:xfrm>
            <a:off x="651488" y="1418872"/>
            <a:ext cx="1820780" cy="1840833"/>
          </a:xfrm>
          <a:prstGeom prst="rect">
            <a:avLst/>
          </a:prstGeom>
        </p:spPr>
      </p:pic>
      <p:cxnSp>
        <p:nvCxnSpPr>
          <p:cNvPr id="13" name="Connecteur droit avec flèche 12">
            <a:extLst>
              <a:ext uri="{FF2B5EF4-FFF2-40B4-BE49-F238E27FC236}">
                <a16:creationId xmlns:a16="http://schemas.microsoft.com/office/drawing/2014/main" id="{BAC1FD95-2247-EA10-DD67-56931C8955F8}"/>
              </a:ext>
            </a:extLst>
          </p:cNvPr>
          <p:cNvCxnSpPr/>
          <p:nvPr/>
        </p:nvCxnSpPr>
        <p:spPr>
          <a:xfrm>
            <a:off x="2751220" y="2284997"/>
            <a:ext cx="533400" cy="2005"/>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16" name="Image 16">
            <a:hlinkClick r:id="rId6"/>
            <a:extLst>
              <a:ext uri="{FF2B5EF4-FFF2-40B4-BE49-F238E27FC236}">
                <a16:creationId xmlns:a16="http://schemas.microsoft.com/office/drawing/2014/main" id="{0F55941F-2CB1-3590-6985-A501A7165D36}"/>
              </a:ext>
            </a:extLst>
          </p:cNvPr>
          <p:cNvPicPr>
            <a:picLocks noChangeAspect="1"/>
          </p:cNvPicPr>
          <p:nvPr/>
        </p:nvPicPr>
        <p:blipFill>
          <a:blip r:embed="rId7"/>
          <a:stretch>
            <a:fillRect/>
          </a:stretch>
        </p:blipFill>
        <p:spPr>
          <a:xfrm>
            <a:off x="6663943" y="2167513"/>
            <a:ext cx="1567018" cy="1521696"/>
          </a:xfrm>
          <a:prstGeom prst="rect">
            <a:avLst/>
          </a:prstGeom>
        </p:spPr>
      </p:pic>
      <p:sp>
        <p:nvSpPr>
          <p:cNvPr id="4" name="ZoneTexte 1">
            <a:extLst>
              <a:ext uri="{FF2B5EF4-FFF2-40B4-BE49-F238E27FC236}">
                <a16:creationId xmlns:a16="http://schemas.microsoft.com/office/drawing/2014/main" id="{45F1574E-4881-C28F-CD77-2E866DBE1FDF}"/>
              </a:ext>
            </a:extLst>
          </p:cNvPr>
          <p:cNvSpPr txBox="1"/>
          <p:nvPr/>
        </p:nvSpPr>
        <p:spPr>
          <a:xfrm>
            <a:off x="4902867" y="1483892"/>
            <a:ext cx="352926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1200" b="1" dirty="0"/>
              <a:t>Formulaire d'inscription sur WAT pedagogie.ac-toulouse.fr/</a:t>
            </a:r>
            <a:r>
              <a:rPr lang="fr-FR" sz="1200" b="1" dirty="0" err="1"/>
              <a:t>dane</a:t>
            </a:r>
            <a:r>
              <a:rPr lang="fr-FR" sz="1200" b="1" dirty="0"/>
              <a:t>/webradio/</a:t>
            </a:r>
            <a:r>
              <a:rPr lang="fr-FR" sz="1200" b="1" dirty="0" err="1"/>
              <a:t>wat</a:t>
            </a:r>
            <a:endParaRPr lang="fr-FR" sz="1200" b="1" dirty="0"/>
          </a:p>
        </p:txBody>
      </p:sp>
      <p:pic>
        <p:nvPicPr>
          <p:cNvPr id="5" name="Image 8" descr="Une image contenant texte&#10;&#10;Description générée automatiquement">
            <a:extLst>
              <a:ext uri="{FF2B5EF4-FFF2-40B4-BE49-F238E27FC236}">
                <a16:creationId xmlns:a16="http://schemas.microsoft.com/office/drawing/2014/main" id="{3B3417AB-2C04-E3FB-541F-A4DA003018B8}"/>
              </a:ext>
            </a:extLst>
          </p:cNvPr>
          <p:cNvPicPr>
            <a:picLocks noChangeAspect="1"/>
          </p:cNvPicPr>
          <p:nvPr/>
        </p:nvPicPr>
        <p:blipFill>
          <a:blip r:embed="rId8"/>
          <a:stretch>
            <a:fillRect/>
          </a:stretch>
        </p:blipFill>
        <p:spPr>
          <a:xfrm>
            <a:off x="473242" y="3649486"/>
            <a:ext cx="2512595" cy="671951"/>
          </a:xfrm>
          <a:prstGeom prst="rect">
            <a:avLst/>
          </a:prstGeom>
        </p:spPr>
      </p:pic>
      <p:pic>
        <p:nvPicPr>
          <p:cNvPr id="9" name="Image 16" descr="Une image contenant texte, clipart&#10;&#10;Description générée automatiquement">
            <a:extLst>
              <a:ext uri="{FF2B5EF4-FFF2-40B4-BE49-F238E27FC236}">
                <a16:creationId xmlns:a16="http://schemas.microsoft.com/office/drawing/2014/main" id="{A9C83522-597D-2006-8EB5-B0D5F850253A}"/>
              </a:ext>
            </a:extLst>
          </p:cNvPr>
          <p:cNvPicPr>
            <a:picLocks noChangeAspect="1"/>
          </p:cNvPicPr>
          <p:nvPr/>
        </p:nvPicPr>
        <p:blipFill>
          <a:blip r:embed="rId9"/>
          <a:stretch>
            <a:fillRect/>
          </a:stretch>
        </p:blipFill>
        <p:spPr>
          <a:xfrm>
            <a:off x="3290637" y="3685882"/>
            <a:ext cx="2322095" cy="609184"/>
          </a:xfrm>
          <a:prstGeom prst="rect">
            <a:avLst/>
          </a:prstGeom>
        </p:spPr>
      </p:pic>
    </p:spTree>
    <p:extLst>
      <p:ext uri="{BB962C8B-B14F-4D97-AF65-F5344CB8AC3E}">
        <p14:creationId xmlns:p14="http://schemas.microsoft.com/office/powerpoint/2010/main" val="413763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742950" indent="-514350">
              <a:spcAft>
                <a:spcPts val="1200"/>
              </a:spcAft>
              <a:buFont typeface="+mj-lt"/>
              <a:buAutoNum type="arabicPeriod" startAt="5"/>
            </a:pPr>
            <a:r>
              <a:rPr lang="fr-FR" sz="2800"/>
              <a:t>Projection dans une pratique avec ses élèves</a:t>
            </a:r>
            <a:br>
              <a:rPr lang="fr-FR" sz="2800"/>
            </a:br>
            <a:r>
              <a:rPr lang="fr-FR" sz="2800"/>
              <a:t>Se lancer</a:t>
            </a:r>
            <a:br>
              <a:rPr lang="fr-FR" sz="2800"/>
            </a:br>
            <a:r>
              <a:rPr lang="fr-FR" sz="2800"/>
              <a:t> </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17</a:t>
            </a:fld>
            <a:endParaRPr lang="fr-FR"/>
          </a:p>
        </p:txBody>
      </p:sp>
      <p:pic>
        <p:nvPicPr>
          <p:cNvPr id="8" name="Image 7"/>
          <p:cNvPicPr>
            <a:picLocks noChangeAspect="1"/>
          </p:cNvPicPr>
          <p:nvPr/>
        </p:nvPicPr>
        <p:blipFill rotWithShape="1">
          <a:blip r:embed="rId2"/>
          <a:srcRect t="8874"/>
          <a:stretch/>
        </p:blipFill>
        <p:spPr>
          <a:xfrm>
            <a:off x="4613163" y="1519841"/>
            <a:ext cx="2112158" cy="1447710"/>
          </a:xfrm>
          <a:prstGeom prst="rect">
            <a:avLst/>
          </a:prstGeom>
          <a:ln>
            <a:noFill/>
          </a:ln>
          <a:effectLst>
            <a:outerShdw blurRad="292100" dist="139700" dir="2700000" algn="tl" rotWithShape="0">
              <a:srgbClr val="333333">
                <a:alpha val="65000"/>
              </a:srgbClr>
            </a:outerShdw>
          </a:effectLst>
        </p:spPr>
      </p:pic>
      <p:pic>
        <p:nvPicPr>
          <p:cNvPr id="5" name="Image 4"/>
          <p:cNvPicPr>
            <a:picLocks noChangeAspect="1"/>
          </p:cNvPicPr>
          <p:nvPr/>
        </p:nvPicPr>
        <p:blipFill>
          <a:blip r:embed="rId3"/>
          <a:stretch>
            <a:fillRect/>
          </a:stretch>
        </p:blipFill>
        <p:spPr>
          <a:xfrm>
            <a:off x="6857851" y="1523163"/>
            <a:ext cx="1931176" cy="1457751"/>
          </a:xfrm>
          <a:prstGeom prst="rect">
            <a:avLst/>
          </a:prstGeom>
          <a:ln>
            <a:noFill/>
          </a:ln>
          <a:effectLst>
            <a:outerShdw blurRad="292100" dist="139700" dir="2700000" algn="tl" rotWithShape="0">
              <a:srgbClr val="333333">
                <a:alpha val="65000"/>
              </a:srgbClr>
            </a:outerShdw>
          </a:effec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641" y="3110769"/>
            <a:ext cx="2765444" cy="1553611"/>
          </a:xfrm>
          <a:prstGeom prst="rect">
            <a:avLst/>
          </a:prstGeom>
          <a:ln>
            <a:noFill/>
          </a:ln>
          <a:effectLst>
            <a:outerShdw blurRad="292100" dist="139700" dir="2700000" algn="tl" rotWithShape="0">
              <a:srgbClr val="333333">
                <a:alpha val="65000"/>
              </a:srgbClr>
            </a:outerShdw>
          </a:effectLst>
        </p:spPr>
      </p:pic>
      <p:sp>
        <p:nvSpPr>
          <p:cNvPr id="4" name="ZoneTexte 3">
            <a:extLst>
              <a:ext uri="{FF2B5EF4-FFF2-40B4-BE49-F238E27FC236}">
                <a16:creationId xmlns:a16="http://schemas.microsoft.com/office/drawing/2014/main" id="{290A0E48-6324-4FED-8335-9331ADFC8807}"/>
              </a:ext>
            </a:extLst>
          </p:cNvPr>
          <p:cNvSpPr txBox="1"/>
          <p:nvPr/>
        </p:nvSpPr>
        <p:spPr>
          <a:xfrm>
            <a:off x="698916" y="2137035"/>
            <a:ext cx="3726929"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Discussion par groupe de 4 (20 min) :</a:t>
            </a:r>
            <a:endParaRPr lang="fr-FR" b="1"/>
          </a:p>
          <a:p>
            <a:pPr marL="285750" indent="-285750">
              <a:buFont typeface="Symbol"/>
              <a:buChar char="•"/>
            </a:pPr>
            <a:r>
              <a:rPr lang="fr-FR"/>
              <a:t>Comment puis-je intégrer les podcasts dans ma pratique de classe ?</a:t>
            </a:r>
          </a:p>
          <a:p>
            <a:pPr marL="285750" indent="-285750">
              <a:buFont typeface="Symbol"/>
              <a:buChar char="•"/>
            </a:pPr>
            <a:r>
              <a:rPr lang="fr-FR"/>
              <a:t>Quels sont les freins que je risque de rencontrer ? Comment est-ce que je pourrai les lever ?</a:t>
            </a:r>
          </a:p>
          <a:p>
            <a:endParaRPr lang="fr-FR" b="1"/>
          </a:p>
          <a:p>
            <a:r>
              <a:rPr lang="fr-FR" b="1"/>
              <a:t>Mise en commun (10 min) :</a:t>
            </a:r>
          </a:p>
          <a:p>
            <a:r>
              <a:rPr lang="fr-FR"/>
              <a:t>Chaque groupe présente : 1 frein / 1 solution</a:t>
            </a:r>
          </a:p>
          <a:p>
            <a:endParaRPr lang="en-US"/>
          </a:p>
        </p:txBody>
      </p:sp>
    </p:spTree>
    <p:extLst>
      <p:ext uri="{BB962C8B-B14F-4D97-AF65-F5344CB8AC3E}">
        <p14:creationId xmlns:p14="http://schemas.microsoft.com/office/powerpoint/2010/main" val="371575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742950" indent="-514350">
              <a:spcAft>
                <a:spcPts val="1200"/>
              </a:spcAft>
              <a:buFont typeface="+mj-lt"/>
              <a:buAutoNum type="arabicPeriod" startAt="5"/>
            </a:pPr>
            <a:r>
              <a:rPr lang="fr-FR" sz="2800"/>
              <a:t>Projection dans une pratique avec ses élèves</a:t>
            </a:r>
            <a:br>
              <a:rPr lang="fr-FR" sz="2800"/>
            </a:br>
            <a:r>
              <a:rPr lang="fr-FR" sz="2800"/>
              <a:t>Evaluer</a:t>
            </a:r>
            <a:br>
              <a:rPr lang="fr-FR" sz="2800"/>
            </a:br>
            <a:r>
              <a:rPr lang="fr-FR" sz="2800"/>
              <a:t> </a:t>
            </a:r>
          </a:p>
        </p:txBody>
      </p:sp>
      <p:sp>
        <p:nvSpPr>
          <p:cNvPr id="3" name="Espace réservé du texte 2"/>
          <p:cNvSpPr>
            <a:spLocks noGrp="1"/>
          </p:cNvSpPr>
          <p:nvPr>
            <p:ph type="body" idx="1"/>
          </p:nvPr>
        </p:nvSpPr>
        <p:spPr>
          <a:xfrm>
            <a:off x="518183" y="1804489"/>
            <a:ext cx="6073316" cy="2632600"/>
          </a:xfrm>
        </p:spPr>
        <p:txBody>
          <a:bodyPr/>
          <a:lstStyle/>
          <a:p>
            <a:pPr marL="228600" indent="0"/>
            <a:r>
              <a:rPr lang="fr-FR" sz="1600" dirty="0"/>
              <a:t>A partir de grilles d’évaluations et d’un document listant</a:t>
            </a:r>
            <a:endParaRPr lang="fr-FR" sz="1000" dirty="0"/>
          </a:p>
          <a:p>
            <a:pPr marL="228600" indent="0"/>
            <a:r>
              <a:rPr lang="fr-FR" sz="1600" dirty="0"/>
              <a:t>les compétences du socle travaillées dans un projet de Webradio : </a:t>
            </a:r>
            <a:endParaRPr lang="fr-FR" sz="1000" dirty="0"/>
          </a:p>
          <a:p>
            <a:pPr marL="228600" indent="0"/>
            <a:endParaRPr lang="fr-FR" sz="1000" dirty="0"/>
          </a:p>
          <a:p>
            <a:pPr>
              <a:buAutoNum type="arabicPeriod"/>
            </a:pPr>
            <a:r>
              <a:rPr lang="fr-FR" sz="1600" dirty="0"/>
              <a:t>Testez la grille d’évaluation </a:t>
            </a:r>
          </a:p>
          <a:p>
            <a:pPr marL="228600" indent="0"/>
            <a:r>
              <a:rPr lang="fr-FR" sz="1600" dirty="0"/>
              <a:t>(seul ou à plusieurs)</a:t>
            </a:r>
            <a:endParaRPr lang="fr-FR" sz="1000" dirty="0"/>
          </a:p>
          <a:p>
            <a:pPr>
              <a:buAutoNum type="arabicPeriod"/>
            </a:pPr>
            <a:r>
              <a:rPr lang="fr-FR" sz="1600" dirty="0"/>
              <a:t>Mettez cette grille à l’épreuve en évaluant une production d’élève proposée</a:t>
            </a:r>
          </a:p>
          <a:p>
            <a:pPr>
              <a:buAutoNum type="arabicPeriod"/>
            </a:pPr>
            <a:r>
              <a:rPr lang="fr-FR" sz="1600" dirty="0"/>
              <a:t>Echangez sur les items qui vous semblent les plus pertinents</a:t>
            </a:r>
          </a:p>
          <a:p>
            <a:pPr>
              <a:buAutoNum type="arabicPeriod"/>
            </a:pPr>
            <a:r>
              <a:rPr lang="fr-FR" sz="1600" dirty="0"/>
              <a:t>Modifiez éventuellement la grille proposée.</a:t>
            </a:r>
          </a:p>
          <a:p>
            <a:pPr marL="228600" indent="0"/>
            <a:endParaRPr lang="fr-FR" sz="1800" dirty="0"/>
          </a:p>
          <a:p>
            <a:pPr>
              <a:buAutoNum type="arabicPeriod"/>
            </a:pPr>
            <a:endParaRPr lang="fr-FR" dirty="0"/>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18</a:t>
            </a:fld>
            <a:endParaRPr lang="fr-FR"/>
          </a:p>
        </p:txBody>
      </p:sp>
      <p:pic>
        <p:nvPicPr>
          <p:cNvPr id="8" name="Image 11">
            <a:hlinkClick r:id="rId3"/>
            <a:extLst>
              <a:ext uri="{FF2B5EF4-FFF2-40B4-BE49-F238E27FC236}">
                <a16:creationId xmlns:a16="http://schemas.microsoft.com/office/drawing/2014/main" id="{5A6A6F04-ABBB-69BE-C63A-C6789320DC0E}"/>
              </a:ext>
            </a:extLst>
          </p:cNvPr>
          <p:cNvPicPr>
            <a:picLocks noChangeAspect="1"/>
          </p:cNvPicPr>
          <p:nvPr/>
        </p:nvPicPr>
        <p:blipFill>
          <a:blip r:embed="rId4"/>
          <a:stretch>
            <a:fillRect/>
          </a:stretch>
        </p:blipFill>
        <p:spPr>
          <a:xfrm>
            <a:off x="6781049" y="2320842"/>
            <a:ext cx="1457325" cy="1323975"/>
          </a:xfrm>
          <a:prstGeom prst="rect">
            <a:avLst/>
          </a:prstGeom>
        </p:spPr>
      </p:pic>
    </p:spTree>
    <p:extLst>
      <p:ext uri="{BB962C8B-B14F-4D97-AF65-F5344CB8AC3E}">
        <p14:creationId xmlns:p14="http://schemas.microsoft.com/office/powerpoint/2010/main" val="284031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D96E3-3580-312B-FDD2-33A5C7CF0FFC}"/>
              </a:ext>
            </a:extLst>
          </p:cNvPr>
          <p:cNvSpPr>
            <a:spLocks noGrp="1"/>
          </p:cNvSpPr>
          <p:nvPr>
            <p:ph type="title"/>
          </p:nvPr>
        </p:nvSpPr>
        <p:spPr/>
        <p:txBody>
          <a:bodyPr/>
          <a:lstStyle/>
          <a:p>
            <a:r>
              <a:rPr lang="fr-FR" dirty="0"/>
              <a:t>Liens pour tester une évaluation</a:t>
            </a:r>
          </a:p>
        </p:txBody>
      </p:sp>
      <p:sp>
        <p:nvSpPr>
          <p:cNvPr id="3" name="Espace réservé du texte 2">
            <a:extLst>
              <a:ext uri="{FF2B5EF4-FFF2-40B4-BE49-F238E27FC236}">
                <a16:creationId xmlns:a16="http://schemas.microsoft.com/office/drawing/2014/main" id="{D7898477-023B-12D1-48C7-B9FDBE3E6C57}"/>
              </a:ext>
            </a:extLst>
          </p:cNvPr>
          <p:cNvSpPr>
            <a:spLocks noGrp="1"/>
          </p:cNvSpPr>
          <p:nvPr>
            <p:ph type="body" idx="1"/>
          </p:nvPr>
        </p:nvSpPr>
        <p:spPr/>
        <p:txBody>
          <a:bodyPr/>
          <a:lstStyle/>
          <a:p>
            <a:r>
              <a:rPr lang="fr-FR" sz="1200" b="1" dirty="0">
                <a:solidFill>
                  <a:schemeClr val="tx2"/>
                </a:solidFill>
              </a:rPr>
              <a:t>Exemples de productions à évaluer</a:t>
            </a:r>
          </a:p>
          <a:p>
            <a:endParaRPr lang="fr-FR" sz="1200" dirty="0"/>
          </a:p>
          <a:p>
            <a:r>
              <a:rPr lang="fr-FR" sz="1200" dirty="0">
                <a:effectLst/>
                <a:hlinkClick r:id="rId2"/>
              </a:rPr>
              <a:t>Exemple </a:t>
            </a:r>
            <a:r>
              <a:rPr lang="fr-FR" sz="1200" dirty="0" err="1">
                <a:effectLst/>
                <a:hlinkClick r:id="rId2"/>
              </a:rPr>
              <a:t>prodcoll</a:t>
            </a:r>
            <a:r>
              <a:rPr lang="fr-FR" sz="1200" dirty="0">
                <a:effectLst/>
                <a:hlinkClick r:id="rId2"/>
              </a:rPr>
              <a:t> </a:t>
            </a:r>
            <a:r>
              <a:rPr lang="fr-FR" sz="1200" dirty="0" err="1">
                <a:effectLst/>
                <a:hlinkClick r:id="rId2"/>
              </a:rPr>
              <a:t>Scoolradio</a:t>
            </a:r>
            <a:r>
              <a:rPr lang="fr-FR" sz="1200" dirty="0">
                <a:effectLst/>
                <a:hlinkClick r:id="rId2"/>
              </a:rPr>
              <a:t> college </a:t>
            </a:r>
            <a:r>
              <a:rPr lang="fr-FR" sz="1200" dirty="0" err="1">
                <a:effectLst/>
                <a:hlinkClick r:id="rId2"/>
              </a:rPr>
              <a:t>JulesVerne</a:t>
            </a:r>
            <a:r>
              <a:rPr lang="fr-FR" sz="1200" dirty="0">
                <a:effectLst/>
                <a:hlinkClick r:id="rId2"/>
              </a:rPr>
              <a:t> Vittel(1)</a:t>
            </a:r>
            <a:endParaRPr lang="fr-FR" sz="1200" dirty="0">
              <a:hlinkClick r:id="rId2"/>
            </a:endParaRPr>
          </a:p>
          <a:p>
            <a:endParaRPr lang="fr-FR" sz="1200" dirty="0">
              <a:hlinkClick r:id="rId2"/>
            </a:endParaRPr>
          </a:p>
          <a:p>
            <a:endParaRPr lang="fr-FR" sz="1200" dirty="0">
              <a:hlinkClick r:id="rId2"/>
            </a:endParaRPr>
          </a:p>
          <a:p>
            <a:r>
              <a:rPr lang="fr-FR" sz="1200" dirty="0" err="1">
                <a:effectLst/>
                <a:hlinkClick r:id="rId3"/>
              </a:rPr>
              <a:t>ExempleProd</a:t>
            </a:r>
            <a:r>
              <a:rPr lang="fr-FR" sz="1200" dirty="0">
                <a:effectLst/>
                <a:hlinkClick r:id="rId3"/>
              </a:rPr>
              <a:t> </a:t>
            </a:r>
            <a:r>
              <a:rPr lang="fr-FR" sz="1200" dirty="0" err="1">
                <a:effectLst/>
                <a:hlinkClick r:id="rId3"/>
              </a:rPr>
              <a:t>Lycee</a:t>
            </a:r>
            <a:r>
              <a:rPr lang="fr-FR" sz="1200" dirty="0">
                <a:effectLst/>
                <a:hlinkClick r:id="rId3"/>
              </a:rPr>
              <a:t> Milan </a:t>
            </a:r>
            <a:r>
              <a:rPr lang="fr-FR" sz="1200" dirty="0" err="1">
                <a:effectLst/>
                <a:hlinkClick r:id="rId3"/>
              </a:rPr>
              <a:t>Ecodelegues</a:t>
            </a:r>
            <a:endParaRPr lang="fr-FR" sz="1200" dirty="0">
              <a:effectLst/>
              <a:hlinkClick r:id="rId2"/>
            </a:endParaRPr>
          </a:p>
          <a:p>
            <a:endParaRPr lang="fr-FR" sz="1200" dirty="0">
              <a:hlinkClick r:id="rId2"/>
            </a:endParaRPr>
          </a:p>
          <a:p>
            <a:endParaRPr lang="fr-FR" sz="1200" dirty="0">
              <a:hlinkClick r:id="rId2"/>
            </a:endParaRPr>
          </a:p>
          <a:p>
            <a:r>
              <a:rPr lang="sv-SE" sz="1200" dirty="0">
                <a:effectLst/>
                <a:hlinkClick r:id="rId4"/>
              </a:rPr>
              <a:t>ExempleProd Lycee Milan Emission litterature</a:t>
            </a:r>
            <a:endParaRPr lang="fr-FR" sz="1200" dirty="0">
              <a:hlinkClick r:id="rId2"/>
            </a:endParaRPr>
          </a:p>
          <a:p>
            <a:endParaRPr lang="fr-FR" dirty="0">
              <a:hlinkClick r:id="rId2"/>
            </a:endParaRPr>
          </a:p>
          <a:p>
            <a:endParaRPr lang="fr-FR" dirty="0">
              <a:hlinkClick r:id="rId2"/>
            </a:endParaRPr>
          </a:p>
          <a:p>
            <a:endParaRPr lang="fr-FR" dirty="0"/>
          </a:p>
          <a:p>
            <a:endParaRPr lang="fr-FR" dirty="0"/>
          </a:p>
          <a:p>
            <a:endParaRPr lang="fr-FR" dirty="0"/>
          </a:p>
          <a:p>
            <a:endParaRPr lang="fr-FR" dirty="0"/>
          </a:p>
        </p:txBody>
      </p:sp>
      <p:sp>
        <p:nvSpPr>
          <p:cNvPr id="4" name="Espace réservé du texte 3">
            <a:extLst>
              <a:ext uri="{FF2B5EF4-FFF2-40B4-BE49-F238E27FC236}">
                <a16:creationId xmlns:a16="http://schemas.microsoft.com/office/drawing/2014/main" id="{3A0617DE-ADD3-DC4E-8881-A4C8917DACBB}"/>
              </a:ext>
            </a:extLst>
          </p:cNvPr>
          <p:cNvSpPr>
            <a:spLocks noGrp="1"/>
          </p:cNvSpPr>
          <p:nvPr>
            <p:ph type="body" idx="2"/>
          </p:nvPr>
        </p:nvSpPr>
        <p:spPr>
          <a:xfrm>
            <a:off x="3311999" y="1836000"/>
            <a:ext cx="5172433" cy="2574000"/>
          </a:xfrm>
        </p:spPr>
        <p:txBody>
          <a:bodyPr/>
          <a:lstStyle/>
          <a:p>
            <a:r>
              <a:rPr lang="fr-FR" sz="1200" b="1" dirty="0">
                <a:solidFill>
                  <a:schemeClr val="tx2"/>
                </a:solidFill>
              </a:rPr>
              <a:t>Documents d’évaluation :</a:t>
            </a:r>
          </a:p>
          <a:p>
            <a:endParaRPr lang="fr-FR" sz="1200" dirty="0"/>
          </a:p>
          <a:p>
            <a:r>
              <a:rPr lang="fr-FR" sz="1200" dirty="0"/>
              <a:t>(Ces documents sont disponibles au format papier)</a:t>
            </a:r>
          </a:p>
          <a:p>
            <a:endParaRPr lang="fr-FR" sz="1200" dirty="0"/>
          </a:p>
          <a:p>
            <a:r>
              <a:rPr lang="fr-FR" sz="1200" dirty="0">
                <a:effectLst/>
                <a:hlinkClick r:id="rId5"/>
              </a:rPr>
              <a:t>Annexe 8a grille </a:t>
            </a:r>
            <a:r>
              <a:rPr lang="fr-FR" sz="1200" dirty="0" err="1">
                <a:effectLst/>
                <a:hlinkClick r:id="rId5"/>
              </a:rPr>
              <a:t>eval</a:t>
            </a:r>
            <a:r>
              <a:rPr lang="fr-FR" sz="1200" dirty="0">
                <a:effectLst/>
                <a:hlinkClick r:id="rId5"/>
              </a:rPr>
              <a:t>  podcast </a:t>
            </a:r>
            <a:endParaRPr lang="fr-FR" sz="1200" dirty="0">
              <a:effectLst/>
            </a:endParaRPr>
          </a:p>
          <a:p>
            <a:endParaRPr lang="fr-FR" sz="1200" dirty="0"/>
          </a:p>
          <a:p>
            <a:endParaRPr lang="fr-FR" sz="1200" dirty="0">
              <a:effectLst/>
            </a:endParaRPr>
          </a:p>
          <a:p>
            <a:r>
              <a:rPr lang="fr-FR" sz="1200" dirty="0">
                <a:effectLst/>
                <a:hlinkClick r:id="rId6"/>
              </a:rPr>
              <a:t>Juliet </a:t>
            </a:r>
            <a:r>
              <a:rPr lang="fr-FR" sz="1200" dirty="0" err="1">
                <a:effectLst/>
                <a:hlinkClick r:id="rId6"/>
              </a:rPr>
              <a:t>Fall</a:t>
            </a:r>
            <a:r>
              <a:rPr lang="fr-FR" sz="1200" dirty="0">
                <a:effectLst/>
                <a:hlinkClick r:id="rId6"/>
              </a:rPr>
              <a:t> Grille </a:t>
            </a:r>
            <a:r>
              <a:rPr lang="fr-FR" sz="1200" dirty="0" err="1">
                <a:effectLst/>
                <a:hlinkClick r:id="rId6"/>
              </a:rPr>
              <a:t>devaluation</a:t>
            </a:r>
            <a:r>
              <a:rPr lang="fr-FR" sz="1200" dirty="0">
                <a:effectLst/>
                <a:hlinkClick r:id="rId6"/>
              </a:rPr>
              <a:t> de podcasts</a:t>
            </a:r>
            <a:endParaRPr lang="fr-FR" sz="1200" dirty="0">
              <a:effectLst/>
            </a:endParaRPr>
          </a:p>
          <a:p>
            <a:endParaRPr lang="fr-FR" sz="1200" dirty="0"/>
          </a:p>
          <a:p>
            <a:endParaRPr lang="fr-FR" sz="1200" dirty="0">
              <a:effectLst/>
            </a:endParaRPr>
          </a:p>
          <a:p>
            <a:r>
              <a:rPr lang="fr-FR" sz="1200" dirty="0">
                <a:effectLst/>
                <a:latin typeface="Arial" panose="020B0604020202020204" pitchFamily="34" charset="0"/>
                <a:hlinkClick r:id="rId7"/>
              </a:rPr>
              <a:t>Socle commun, parcours et projets radio</a:t>
            </a:r>
            <a:endParaRPr lang="fr-FR" sz="1200" dirty="0">
              <a:latin typeface="Arial" panose="020B0604020202020204" pitchFamily="34" charset="0"/>
            </a:endParaRPr>
          </a:p>
          <a:p>
            <a:endParaRPr lang="fr-FR" dirty="0">
              <a:effectLst/>
            </a:endParaRPr>
          </a:p>
          <a:p>
            <a:endParaRPr lang="fr-FR" dirty="0"/>
          </a:p>
          <a:p>
            <a:endParaRPr lang="fr-FR" dirty="0"/>
          </a:p>
          <a:p>
            <a:endParaRPr lang="fr-FR" dirty="0"/>
          </a:p>
          <a:p>
            <a:endParaRPr lang="fr-FR" dirty="0"/>
          </a:p>
        </p:txBody>
      </p:sp>
      <p:sp>
        <p:nvSpPr>
          <p:cNvPr id="6" name="Espace réservé du numéro de diapositive 5">
            <a:extLst>
              <a:ext uri="{FF2B5EF4-FFF2-40B4-BE49-F238E27FC236}">
                <a16:creationId xmlns:a16="http://schemas.microsoft.com/office/drawing/2014/main" id="{6953D32C-8B53-A066-53AC-70F8CCF0CB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19</a:t>
            </a:fld>
            <a:endParaRPr lang="fr-FR"/>
          </a:p>
        </p:txBody>
      </p:sp>
    </p:spTree>
    <p:extLst>
      <p:ext uri="{BB962C8B-B14F-4D97-AF65-F5344CB8AC3E}">
        <p14:creationId xmlns:p14="http://schemas.microsoft.com/office/powerpoint/2010/main" val="35818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Présentation des participants</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a:t>
            </a:fld>
            <a:endParaRPr lang="fr-FR"/>
          </a:p>
        </p:txBody>
      </p:sp>
      <p:sp>
        <p:nvSpPr>
          <p:cNvPr id="11" name="Espace réservé du texte 2"/>
          <p:cNvSpPr>
            <a:spLocks noGrp="1"/>
          </p:cNvSpPr>
          <p:nvPr>
            <p:ph type="body" idx="1"/>
          </p:nvPr>
        </p:nvSpPr>
        <p:spPr>
          <a:xfrm>
            <a:off x="359998" y="2218099"/>
            <a:ext cx="5008707" cy="2688878"/>
          </a:xfrm>
        </p:spPr>
        <p:txBody>
          <a:bodyPr/>
          <a:lstStyle/>
          <a:p>
            <a:pPr marL="228600" indent="0">
              <a:spcAft>
                <a:spcPts val="1800"/>
              </a:spcAft>
            </a:pPr>
            <a:r>
              <a:rPr lang="fr-FR" sz="1600" b="1" dirty="0">
                <a:solidFill>
                  <a:schemeClr val="tx1"/>
                </a:solidFill>
              </a:rPr>
              <a:t>Présentez-vous</a:t>
            </a:r>
            <a:r>
              <a:rPr lang="fr-FR" sz="1600" dirty="0">
                <a:solidFill>
                  <a:schemeClr val="tx1"/>
                </a:solidFill>
              </a:rPr>
              <a:t> et partagez avec le groupe 2 mots :</a:t>
            </a:r>
          </a:p>
          <a:p>
            <a:pPr marL="514350" indent="-285750">
              <a:spcAft>
                <a:spcPts val="1800"/>
              </a:spcAft>
              <a:buFont typeface="Arial" panose="020B0604020202020204" pitchFamily="34" charset="0"/>
              <a:buChar char="•"/>
            </a:pPr>
            <a:r>
              <a:rPr lang="fr-FR" sz="1600" b="1" dirty="0">
                <a:solidFill>
                  <a:schemeClr val="tx1"/>
                </a:solidFill>
              </a:rPr>
              <a:t>1 MOT </a:t>
            </a:r>
            <a:r>
              <a:rPr lang="fr-FR" sz="1600" dirty="0">
                <a:solidFill>
                  <a:schemeClr val="tx1"/>
                </a:solidFill>
              </a:rPr>
              <a:t>qui explique </a:t>
            </a:r>
            <a:r>
              <a:rPr lang="fr-FR" sz="1600" b="1" dirty="0">
                <a:solidFill>
                  <a:schemeClr val="tx1"/>
                </a:solidFill>
              </a:rPr>
              <a:t>pourquoi vous avez choisi de participer</a:t>
            </a:r>
            <a:r>
              <a:rPr lang="fr-FR" sz="1600" dirty="0">
                <a:solidFill>
                  <a:schemeClr val="tx1"/>
                </a:solidFill>
              </a:rPr>
              <a:t> à cette formation</a:t>
            </a:r>
          </a:p>
          <a:p>
            <a:pPr marL="514350" indent="-285750">
              <a:spcAft>
                <a:spcPts val="1800"/>
              </a:spcAft>
              <a:buFont typeface="Arial" panose="020B0604020202020204" pitchFamily="34" charset="0"/>
              <a:buChar char="•"/>
            </a:pPr>
            <a:r>
              <a:rPr lang="fr-FR" sz="1600" b="1" dirty="0">
                <a:solidFill>
                  <a:schemeClr val="tx1"/>
                </a:solidFill>
              </a:rPr>
              <a:t>1 MOT </a:t>
            </a:r>
            <a:r>
              <a:rPr lang="fr-FR" sz="1600" dirty="0">
                <a:solidFill>
                  <a:schemeClr val="tx1"/>
                </a:solidFill>
              </a:rPr>
              <a:t>que vous évoque </a:t>
            </a:r>
            <a:r>
              <a:rPr lang="fr-FR" sz="1600" b="1" dirty="0">
                <a:solidFill>
                  <a:schemeClr val="tx1"/>
                </a:solidFill>
              </a:rPr>
              <a:t>un projet de webradio</a:t>
            </a:r>
          </a:p>
          <a:p>
            <a:pPr marL="228600" indent="0">
              <a:spcAft>
                <a:spcPts val="1800"/>
              </a:spcAft>
            </a:pPr>
            <a:endParaRPr lang="fr-FR" sz="1600" b="1" dirty="0">
              <a:solidFill>
                <a:schemeClr val="tx1"/>
              </a:solidFill>
            </a:endParaRPr>
          </a:p>
          <a:p>
            <a:pPr>
              <a:spcAft>
                <a:spcPts val="1800"/>
              </a:spcAft>
            </a:pPr>
            <a:endParaRPr lang="fr-FR" sz="1600" dirty="0">
              <a:solidFill>
                <a:schemeClr val="tx1"/>
              </a:solidFill>
            </a:endParaRPr>
          </a:p>
          <a:p>
            <a:pPr>
              <a:spcAft>
                <a:spcPts val="1800"/>
              </a:spcAft>
            </a:pPr>
            <a:endParaRPr lang="fr-FR" sz="1600" dirty="0">
              <a:solidFill>
                <a:schemeClr val="tx1"/>
              </a:solidFill>
            </a:endParaRPr>
          </a:p>
          <a:p>
            <a:endParaRPr lang="fr-FR" dirty="0"/>
          </a:p>
        </p:txBody>
      </p:sp>
      <p:pic>
        <p:nvPicPr>
          <p:cNvPr id="13" name="Image 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851765" y="1980151"/>
            <a:ext cx="2803347" cy="1979308"/>
          </a:xfrm>
          <a:prstGeom prst="rect">
            <a:avLst/>
          </a:prstGeom>
        </p:spPr>
      </p:pic>
    </p:spTree>
    <p:extLst>
      <p:ext uri="{BB962C8B-B14F-4D97-AF65-F5344CB8AC3E}">
        <p14:creationId xmlns:p14="http://schemas.microsoft.com/office/powerpoint/2010/main" val="174075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228600">
              <a:spcAft>
                <a:spcPts val="1200"/>
              </a:spcAft>
            </a:pPr>
            <a:r>
              <a:rPr lang="fr-FR" sz="2800"/>
              <a:t>Bilan de la journée et de la formation</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20</a:t>
            </a:fld>
            <a:endParaRPr lang="fr-FR"/>
          </a:p>
        </p:txBody>
      </p:sp>
      <p:pic>
        <p:nvPicPr>
          <p:cNvPr id="5" name="Google Shape;635;gf21d3e5f5f_0_10"/>
          <p:cNvPicPr preferRelativeResize="0"/>
          <p:nvPr/>
        </p:nvPicPr>
        <p:blipFill>
          <a:blip r:embed="rId2">
            <a:alphaModFix/>
          </a:blip>
          <a:stretch>
            <a:fillRect/>
          </a:stretch>
        </p:blipFill>
        <p:spPr>
          <a:xfrm>
            <a:off x="504962" y="1514395"/>
            <a:ext cx="3270334" cy="113446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796810" y="1672765"/>
            <a:ext cx="3682798" cy="923330"/>
          </a:xfrm>
          <a:prstGeom prst="rect">
            <a:avLst/>
          </a:prstGeom>
        </p:spPr>
        <p:txBody>
          <a:bodyPr wrap="square" lIns="91440" tIns="45720" rIns="91440" bIns="45720" anchor="t">
            <a:spAutoFit/>
          </a:bodyPr>
          <a:lstStyle/>
          <a:p>
            <a:r>
              <a:rPr lang="fr-FR" sz="1800" dirty="0">
                <a:solidFill>
                  <a:schemeClr val="tx2"/>
                </a:solidFill>
                <a:hlinkClick r:id="rId3">
                  <a:extLst>
                    <a:ext uri="{A12FA001-AC4F-418D-AE19-62706E023703}">
                      <ahyp:hlinkClr xmlns:ahyp="http://schemas.microsoft.com/office/drawing/2018/hyperlinkcolor" val="tx"/>
                    </a:ext>
                  </a:extLst>
                </a:hlinkClick>
              </a:rPr>
              <a:t>https://ppe.orion.education.fr/occitanie/itw/answer/s/GZoSLI2U0G/k/formnum</a:t>
            </a:r>
            <a:endParaRPr lang="fr-FR" sz="4400" dirty="0">
              <a:solidFill>
                <a:schemeClr val="tx2"/>
              </a:solidFill>
            </a:endParaRPr>
          </a:p>
        </p:txBody>
      </p:sp>
      <p:pic>
        <p:nvPicPr>
          <p:cNvPr id="3" name="Picture 9">
            <a:extLst>
              <a:ext uri="{FF2B5EF4-FFF2-40B4-BE49-F238E27FC236}">
                <a16:creationId xmlns:a16="http://schemas.microsoft.com/office/drawing/2014/main" id="{4E3604BE-ED81-2C87-0523-F0F766CB4474}"/>
              </a:ext>
            </a:extLst>
          </p:cNvPr>
          <p:cNvPicPr>
            <a:picLocks noChangeAspect="1"/>
          </p:cNvPicPr>
          <p:nvPr/>
        </p:nvPicPr>
        <p:blipFill>
          <a:blip r:embed="rId4"/>
          <a:stretch>
            <a:fillRect/>
          </a:stretch>
        </p:blipFill>
        <p:spPr>
          <a:xfrm>
            <a:off x="6921119" y="2329352"/>
            <a:ext cx="1809454" cy="1809454"/>
          </a:xfrm>
          <a:prstGeom prst="rect">
            <a:avLst/>
          </a:prstGeom>
        </p:spPr>
      </p:pic>
      <p:pic>
        <p:nvPicPr>
          <p:cNvPr id="8" name="Image 9" descr="Une image contenant texte&#10;&#10;Description générée automatiquement">
            <a:extLst>
              <a:ext uri="{FF2B5EF4-FFF2-40B4-BE49-F238E27FC236}">
                <a16:creationId xmlns:a16="http://schemas.microsoft.com/office/drawing/2014/main" id="{DBA6D137-2C04-403A-8784-45B390D2CF63}"/>
              </a:ext>
            </a:extLst>
          </p:cNvPr>
          <p:cNvPicPr>
            <a:picLocks noChangeAspect="1"/>
          </p:cNvPicPr>
          <p:nvPr/>
        </p:nvPicPr>
        <p:blipFill>
          <a:blip r:embed="rId5"/>
          <a:stretch>
            <a:fillRect/>
          </a:stretch>
        </p:blipFill>
        <p:spPr>
          <a:xfrm>
            <a:off x="413427" y="2835984"/>
            <a:ext cx="6348589" cy="810521"/>
          </a:xfrm>
          <a:prstGeom prst="rect">
            <a:avLst/>
          </a:prstGeom>
        </p:spPr>
      </p:pic>
      <p:sp>
        <p:nvSpPr>
          <p:cNvPr id="7" name="Rectangle : coins arrondis 6">
            <a:extLst>
              <a:ext uri="{FF2B5EF4-FFF2-40B4-BE49-F238E27FC236}">
                <a16:creationId xmlns:a16="http://schemas.microsoft.com/office/drawing/2014/main" id="{C9614C72-9F34-1F97-F23B-EC3DCB7D68FD}"/>
              </a:ext>
            </a:extLst>
          </p:cNvPr>
          <p:cNvSpPr/>
          <p:nvPr/>
        </p:nvSpPr>
        <p:spPr>
          <a:xfrm>
            <a:off x="2399710" y="3781619"/>
            <a:ext cx="3238499" cy="923761"/>
          </a:xfrm>
          <a:prstGeom prst="roundRe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cs typeface="Arial"/>
              </a:rPr>
              <a:t>GROUPE DE FORMATION </a:t>
            </a:r>
            <a:r>
              <a:rPr lang="fr-FR" sz="3200" b="1" dirty="0">
                <a:cs typeface="Arial"/>
              </a:rPr>
              <a:t>10</a:t>
            </a:r>
            <a:endParaRPr lang="fr-FR" sz="1600" b="1" dirty="0"/>
          </a:p>
        </p:txBody>
      </p:sp>
    </p:spTree>
    <p:extLst>
      <p:ext uri="{BB962C8B-B14F-4D97-AF65-F5344CB8AC3E}">
        <p14:creationId xmlns:p14="http://schemas.microsoft.com/office/powerpoint/2010/main" val="412879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228600">
              <a:spcAft>
                <a:spcPts val="1200"/>
              </a:spcAft>
            </a:pPr>
            <a:r>
              <a:rPr lang="fr-FR" sz="2800" dirty="0"/>
              <a:t>Ressources</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21</a:t>
            </a:fld>
            <a:endParaRPr lang="fr-FR"/>
          </a:p>
        </p:txBody>
      </p:sp>
      <p:pic>
        <p:nvPicPr>
          <p:cNvPr id="3" name="Image 9">
            <a:hlinkClick r:id="rId2"/>
            <a:extLst>
              <a:ext uri="{FF2B5EF4-FFF2-40B4-BE49-F238E27FC236}">
                <a16:creationId xmlns:a16="http://schemas.microsoft.com/office/drawing/2014/main" id="{2CFB8BE6-E729-07B2-DB37-0AE2A6A52F9B}"/>
              </a:ext>
            </a:extLst>
          </p:cNvPr>
          <p:cNvPicPr>
            <a:picLocks noChangeAspect="1"/>
          </p:cNvPicPr>
          <p:nvPr/>
        </p:nvPicPr>
        <p:blipFill>
          <a:blip r:embed="rId3"/>
          <a:stretch>
            <a:fillRect/>
          </a:stretch>
        </p:blipFill>
        <p:spPr>
          <a:xfrm>
            <a:off x="1926109" y="1419805"/>
            <a:ext cx="5600698" cy="3153413"/>
          </a:xfrm>
          <a:prstGeom prst="rect">
            <a:avLst/>
          </a:prstGeom>
        </p:spPr>
      </p:pic>
    </p:spTree>
    <p:extLst>
      <p:ext uri="{BB962C8B-B14F-4D97-AF65-F5344CB8AC3E}">
        <p14:creationId xmlns:p14="http://schemas.microsoft.com/office/powerpoint/2010/main" val="3958028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499" y="1817222"/>
            <a:ext cx="2483223" cy="1587833"/>
          </a:xfrm>
        </p:spPr>
        <p:txBody>
          <a:bodyPr/>
          <a:lstStyle/>
          <a:p>
            <a:pPr marL="228600">
              <a:spcAft>
                <a:spcPts val="1200"/>
              </a:spcAft>
            </a:pPr>
            <a:r>
              <a:rPr lang="fr-FR" sz="2800" dirty="0"/>
              <a:t>Merci de votre participation et bon retour</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22</a:t>
            </a:fld>
            <a:endParaRPr lang="fr-FR"/>
          </a:p>
        </p:txBody>
      </p:sp>
    </p:spTree>
    <p:extLst>
      <p:ext uri="{BB962C8B-B14F-4D97-AF65-F5344CB8AC3E}">
        <p14:creationId xmlns:p14="http://schemas.microsoft.com/office/powerpoint/2010/main" val="810849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Objectifs de la formation</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3</a:t>
            </a:fld>
            <a:endParaRPr lang="fr-F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623" y="1917480"/>
            <a:ext cx="1839708" cy="1839708"/>
          </a:xfrm>
          <a:prstGeom prst="rect">
            <a:avLst/>
          </a:prstGeom>
        </p:spPr>
      </p:pic>
      <p:sp>
        <p:nvSpPr>
          <p:cNvPr id="11" name="Espace réservé du texte 2"/>
          <p:cNvSpPr>
            <a:spLocks noGrp="1"/>
          </p:cNvSpPr>
          <p:nvPr>
            <p:ph type="body" idx="1"/>
          </p:nvPr>
        </p:nvSpPr>
        <p:spPr>
          <a:xfrm>
            <a:off x="359998" y="1711104"/>
            <a:ext cx="6258085" cy="3195873"/>
          </a:xfrm>
        </p:spPr>
        <p:txBody>
          <a:bodyPr/>
          <a:lstStyle/>
          <a:p>
            <a:pPr>
              <a:spcAft>
                <a:spcPts val="1800"/>
              </a:spcAft>
            </a:pPr>
            <a:r>
              <a:rPr lang="fr-FR" sz="1600">
                <a:solidFill>
                  <a:schemeClr val="tx1"/>
                </a:solidFill>
              </a:rPr>
              <a:t>•	Découvrir l’écriture radiophonique et les apports du son et de la voix</a:t>
            </a:r>
          </a:p>
          <a:p>
            <a:pPr>
              <a:spcAft>
                <a:spcPts val="1800"/>
              </a:spcAft>
            </a:pPr>
            <a:r>
              <a:rPr lang="fr-FR" sz="1600">
                <a:solidFill>
                  <a:schemeClr val="tx1"/>
                </a:solidFill>
              </a:rPr>
              <a:t>•	Savoir monter une activité pour produire un message radiophonique associant sons, voix et écriture</a:t>
            </a:r>
          </a:p>
          <a:p>
            <a:pPr>
              <a:spcAft>
                <a:spcPts val="1800"/>
              </a:spcAft>
            </a:pPr>
            <a:r>
              <a:rPr lang="fr-FR" sz="1600">
                <a:solidFill>
                  <a:schemeClr val="tx1"/>
                </a:solidFill>
              </a:rPr>
              <a:t>•	Savoir utiliser le matériel pour prendre du son, le traiter et l’exploiter afin de produire des podcasts</a:t>
            </a:r>
          </a:p>
          <a:p>
            <a:pPr>
              <a:spcAft>
                <a:spcPts val="1800"/>
              </a:spcAft>
            </a:pPr>
            <a:r>
              <a:rPr lang="fr-FR" sz="1600">
                <a:solidFill>
                  <a:schemeClr val="tx1"/>
                </a:solidFill>
              </a:rPr>
              <a:t>•  Disposer d’outils pour se lancer dans un projet de classe</a:t>
            </a:r>
            <a:endParaRPr lang="fr-FR">
              <a:solidFill>
                <a:schemeClr val="tx1"/>
              </a:solidFill>
            </a:endParaRPr>
          </a:p>
          <a:p>
            <a:endParaRPr lang="fr-FR"/>
          </a:p>
        </p:txBody>
      </p:sp>
    </p:spTree>
    <p:extLst>
      <p:ext uri="{BB962C8B-B14F-4D97-AF65-F5344CB8AC3E}">
        <p14:creationId xmlns:p14="http://schemas.microsoft.com/office/powerpoint/2010/main" val="3837585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Objectifs de la formation à distance</a:t>
            </a:r>
          </a:p>
        </p:txBody>
      </p:sp>
      <p:sp>
        <p:nvSpPr>
          <p:cNvPr id="3" name="Espace réservé du texte 2"/>
          <p:cNvSpPr>
            <a:spLocks noGrp="1"/>
          </p:cNvSpPr>
          <p:nvPr>
            <p:ph type="body" idx="1"/>
          </p:nvPr>
        </p:nvSpPr>
        <p:spPr>
          <a:xfrm>
            <a:off x="359998" y="1711104"/>
            <a:ext cx="6258085" cy="3195873"/>
          </a:xfrm>
        </p:spPr>
        <p:txBody>
          <a:bodyPr/>
          <a:lstStyle/>
          <a:p>
            <a:pPr>
              <a:spcAft>
                <a:spcPts val="1800"/>
              </a:spcAft>
            </a:pPr>
            <a:r>
              <a:rPr lang="fr-FR" sz="1600" b="1"/>
              <a:t>•	Découvrir l’écriture radiophonique et les apports du son et de la voix.</a:t>
            </a:r>
          </a:p>
          <a:p>
            <a:pPr>
              <a:spcAft>
                <a:spcPts val="1800"/>
              </a:spcAft>
            </a:pPr>
            <a:r>
              <a:rPr lang="fr-FR" sz="1600">
                <a:solidFill>
                  <a:schemeClr val="bg1">
                    <a:lumMod val="65000"/>
                  </a:schemeClr>
                </a:solidFill>
              </a:rPr>
              <a:t>•	Savoir monter une activité pour produire un message radiophonique associant sons, voix et écriture</a:t>
            </a:r>
          </a:p>
          <a:p>
            <a:pPr>
              <a:spcAft>
                <a:spcPts val="1800"/>
              </a:spcAft>
            </a:pPr>
            <a:r>
              <a:rPr lang="fr-FR" sz="1600">
                <a:solidFill>
                  <a:schemeClr val="bg1">
                    <a:lumMod val="65000"/>
                  </a:schemeClr>
                </a:solidFill>
              </a:rPr>
              <a:t>•	Savoir utiliser le matériel pour prendre du son, le traiter et l’exploiter afin de produire des podcasts </a:t>
            </a:r>
          </a:p>
          <a:p>
            <a:pPr marL="442595" indent="-261620">
              <a:spcAft>
                <a:spcPts val="1800"/>
              </a:spcAft>
            </a:pPr>
            <a:r>
              <a:rPr lang="fr-FR" sz="1600"/>
              <a:t>•   </a:t>
            </a:r>
            <a:r>
              <a:rPr lang="fr-FR" sz="1600" b="1"/>
              <a:t>Disposer d’outils pour se lancer dans un projet de classe</a:t>
            </a:r>
            <a:endParaRPr lang="fr-FR"/>
          </a:p>
          <a:p>
            <a:endParaRPr lang="fr-F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a:t>
            </a:fld>
            <a:endParaRPr lang="fr-FR"/>
          </a:p>
        </p:txBody>
      </p:sp>
      <p:pic>
        <p:nvPicPr>
          <p:cNvPr id="7" name="Image 6"/>
          <p:cNvPicPr>
            <a:picLocks noChangeAspect="1"/>
          </p:cNvPicPr>
          <p:nvPr/>
        </p:nvPicPr>
        <p:blipFill>
          <a:blip r:embed="rId2"/>
          <a:stretch>
            <a:fillRect/>
          </a:stretch>
        </p:blipFill>
        <p:spPr>
          <a:xfrm>
            <a:off x="6945376" y="2350184"/>
            <a:ext cx="1374236" cy="158860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25101" y="1620000"/>
            <a:ext cx="6165410" cy="643894"/>
          </a:xfrm>
          <a:prstGeom prst="rect">
            <a:avLst/>
          </a:prstGeom>
          <a:solidFill>
            <a:srgbClr val="33CCCC">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46557" y="3807177"/>
            <a:ext cx="6143954" cy="461727"/>
          </a:xfrm>
          <a:prstGeom prst="rect">
            <a:avLst/>
          </a:prstGeom>
          <a:solidFill>
            <a:srgbClr val="33CCCC">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en angle 4"/>
          <p:cNvCxnSpPr>
            <a:endCxn id="7" idx="0"/>
          </p:cNvCxnSpPr>
          <p:nvPr/>
        </p:nvCxnSpPr>
        <p:spPr>
          <a:xfrm>
            <a:off x="6783186" y="1811220"/>
            <a:ext cx="849308" cy="538964"/>
          </a:xfrm>
          <a:prstGeom prst="bentConnector2">
            <a:avLst/>
          </a:prstGeom>
          <a:ln>
            <a:solidFill>
              <a:srgbClr val="F3586E"/>
            </a:solidFill>
            <a:tailEnd type="triangle"/>
          </a:ln>
        </p:spPr>
        <p:style>
          <a:lnRef idx="3">
            <a:schemeClr val="accent1"/>
          </a:lnRef>
          <a:fillRef idx="0">
            <a:schemeClr val="accent1"/>
          </a:fillRef>
          <a:effectRef idx="2">
            <a:schemeClr val="accent1"/>
          </a:effectRef>
          <a:fontRef idx="minor">
            <a:schemeClr val="tx1"/>
          </a:fontRef>
        </p:style>
      </p:cxnSp>
      <p:cxnSp>
        <p:nvCxnSpPr>
          <p:cNvPr id="10" name="Connecteur en angle 9"/>
          <p:cNvCxnSpPr>
            <a:endCxn id="7" idx="2"/>
          </p:cNvCxnSpPr>
          <p:nvPr/>
        </p:nvCxnSpPr>
        <p:spPr>
          <a:xfrm flipV="1">
            <a:off x="6783186" y="3938785"/>
            <a:ext cx="849308" cy="353085"/>
          </a:xfrm>
          <a:prstGeom prst="bentConnector2">
            <a:avLst/>
          </a:prstGeom>
          <a:ln>
            <a:solidFill>
              <a:srgbClr val="F3586E"/>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506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2673" y="2435382"/>
            <a:ext cx="5922529" cy="1445759"/>
          </a:xfrm>
          <a:prstGeom prst="rect">
            <a:avLst/>
          </a:prstGeom>
          <a:solidFill>
            <a:srgbClr val="33CCCC">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p:cNvSpPr>
            <a:spLocks noGrp="1"/>
          </p:cNvSpPr>
          <p:nvPr>
            <p:ph type="body" idx="1"/>
          </p:nvPr>
        </p:nvSpPr>
        <p:spPr>
          <a:xfrm>
            <a:off x="359999" y="1835999"/>
            <a:ext cx="6021926" cy="2582091"/>
          </a:xfrm>
        </p:spPr>
        <p:txBody>
          <a:bodyPr/>
          <a:lstStyle/>
          <a:p>
            <a:pPr>
              <a:spcAft>
                <a:spcPts val="1800"/>
              </a:spcAft>
            </a:pPr>
            <a:r>
              <a:rPr lang="fr-FR" sz="1600"/>
              <a:t>•	</a:t>
            </a:r>
            <a:r>
              <a:rPr lang="fr-FR" sz="1600">
                <a:solidFill>
                  <a:schemeClr val="bg1">
                    <a:lumMod val="65000"/>
                  </a:schemeClr>
                </a:solidFill>
              </a:rPr>
              <a:t>Savoir monter une activité pour produire un message radiophonique associant sons, voix et écriture</a:t>
            </a:r>
          </a:p>
          <a:p>
            <a:pPr>
              <a:spcAft>
                <a:spcPts val="1800"/>
              </a:spcAft>
            </a:pPr>
            <a:r>
              <a:rPr lang="fr-FR" sz="1600"/>
              <a:t>•	</a:t>
            </a:r>
            <a:r>
              <a:rPr lang="fr-FR" sz="1600" b="1"/>
              <a:t>Découvrir l’écriture radiophonique et les apports du son et de la voix</a:t>
            </a:r>
          </a:p>
          <a:p>
            <a:pPr>
              <a:spcAft>
                <a:spcPts val="1800"/>
              </a:spcAft>
            </a:pPr>
            <a:r>
              <a:rPr lang="fr-FR" sz="1600"/>
              <a:t>•	</a:t>
            </a:r>
            <a:r>
              <a:rPr lang="fr-FR" sz="1600" b="1"/>
              <a:t>Savoir utiliser le matériel pour prendre du son, le traiter et l’exploiter afin de produire des podcasts</a:t>
            </a:r>
            <a:endParaRPr lang="fr-FR" sz="1600" b="1">
              <a:solidFill>
                <a:srgbClr val="000000"/>
              </a:solidFill>
            </a:endParaRPr>
          </a:p>
          <a:p>
            <a:pPr marL="442595" indent="-261620">
              <a:spcAft>
                <a:spcPts val="1800"/>
              </a:spcAft>
            </a:pPr>
            <a:r>
              <a:rPr lang="fr-FR" sz="1600"/>
              <a:t>•   </a:t>
            </a:r>
            <a:r>
              <a:rPr lang="fr-FR" sz="1600">
                <a:solidFill>
                  <a:schemeClr val="bg1">
                    <a:lumMod val="65000"/>
                  </a:schemeClr>
                </a:solidFill>
              </a:rPr>
              <a:t>Disposer d’outils pour se lancer dans un projet de classe</a:t>
            </a:r>
          </a:p>
          <a:p>
            <a:pPr>
              <a:spcAft>
                <a:spcPts val="1800"/>
              </a:spcAft>
            </a:pPr>
            <a:endParaRPr lang="fr-FR" sz="1600" b="1"/>
          </a:p>
          <a:p>
            <a:endParaRPr lang="fr-FR"/>
          </a:p>
        </p:txBody>
      </p:sp>
      <p:sp>
        <p:nvSpPr>
          <p:cNvPr id="2" name="Titre 1"/>
          <p:cNvSpPr>
            <a:spLocks noGrp="1"/>
          </p:cNvSpPr>
          <p:nvPr>
            <p:ph type="title"/>
          </p:nvPr>
        </p:nvSpPr>
        <p:spPr/>
        <p:txBody>
          <a:bodyPr/>
          <a:lstStyle/>
          <a:p>
            <a:r>
              <a:rPr lang="fr-FR"/>
              <a:t>Objectifs de la journée</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a:t>
            </a:fld>
            <a:endParaRPr lang="fr-F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ackgroundRemoval t="1563" b="100000" l="0" r="100000">
                        <a14:foregroundMark x1="17578" y1="6641" x2="17578" y2="6641"/>
                        <a14:foregroundMark x1="81641" y1="7031" x2="81641" y2="7031"/>
                        <a14:foregroundMark x1="83594" y1="10156" x2="83594" y2="10156"/>
                        <a14:foregroundMark x1="80469" y1="8203" x2="80078" y2="7031"/>
                        <a14:foregroundMark x1="77734" y1="5469" x2="77734" y2="5469"/>
                        <a14:foregroundMark x1="80469" y1="12109" x2="80469" y2="12109"/>
                        <a14:foregroundMark x1="80469" y1="12109" x2="80469" y2="12109"/>
                        <a14:foregroundMark x1="19531" y1="10156" x2="19531" y2="10156"/>
                        <a14:foregroundMark x1="41406" y1="5469" x2="41406" y2="5469"/>
                        <a14:foregroundMark x1="23047" y1="5469" x2="23047" y2="5469"/>
                        <a14:foregroundMark x1="97656" y1="10938" x2="97656" y2="10938"/>
                        <a14:backgroundMark x1="34375" y1="3906" x2="34375" y2="3906"/>
                        <a14:backgroundMark x1="54297" y1="5469" x2="54297" y2="5469"/>
                        <a14:backgroundMark x1="95313" y1="5078" x2="95313" y2="5078"/>
                        <a14:backgroundMark x1="2734" y1="5078" x2="2734" y2="5078"/>
                      </a14:backgroundRemoval>
                    </a14:imgEffect>
                  </a14:imgLayer>
                </a14:imgProps>
              </a:ext>
            </a:extLst>
          </a:blip>
          <a:stretch>
            <a:fillRect/>
          </a:stretch>
        </p:blipFill>
        <p:spPr>
          <a:xfrm>
            <a:off x="6928519" y="2435382"/>
            <a:ext cx="1445936" cy="14459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735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Déroulement de la journée</a:t>
            </a:r>
          </a:p>
        </p:txBody>
      </p:sp>
      <p:sp>
        <p:nvSpPr>
          <p:cNvPr id="3" name="Espace réservé du texte 2"/>
          <p:cNvSpPr>
            <a:spLocks noGrp="1"/>
          </p:cNvSpPr>
          <p:nvPr>
            <p:ph type="body" idx="1"/>
          </p:nvPr>
        </p:nvSpPr>
        <p:spPr>
          <a:xfrm>
            <a:off x="359999" y="1836000"/>
            <a:ext cx="8322274" cy="2574000"/>
          </a:xfrm>
        </p:spPr>
        <p:txBody>
          <a:bodyPr/>
          <a:lstStyle/>
          <a:p>
            <a:pPr marL="571500" indent="-342900">
              <a:spcAft>
                <a:spcPts val="1200"/>
              </a:spcAft>
              <a:buFont typeface="+mj-lt"/>
              <a:buAutoNum type="arabicPeriod"/>
            </a:pPr>
            <a:r>
              <a:rPr lang="fr-FR" sz="1800"/>
              <a:t>Enregistrement d’une émission radio</a:t>
            </a:r>
          </a:p>
          <a:p>
            <a:pPr marL="571500" indent="-342900">
              <a:spcAft>
                <a:spcPts val="1200"/>
              </a:spcAft>
              <a:buFont typeface="+mj-lt"/>
              <a:buAutoNum type="arabicPeriod"/>
            </a:pPr>
            <a:r>
              <a:rPr lang="fr-FR" sz="1800"/>
              <a:t>Retour réflexif sur cette expérience</a:t>
            </a:r>
          </a:p>
          <a:p>
            <a:pPr marL="571500" indent="-342900">
              <a:spcAft>
                <a:spcPts val="1200"/>
              </a:spcAft>
              <a:buFont typeface="+mj-lt"/>
              <a:buAutoNum type="arabicPeriod"/>
            </a:pPr>
            <a:r>
              <a:rPr lang="fr-FR" sz="1800"/>
              <a:t>Atelier d’habillage d’une production sonore</a:t>
            </a:r>
          </a:p>
          <a:p>
            <a:pPr marL="571500" indent="-342900">
              <a:spcAft>
                <a:spcPts val="1200"/>
              </a:spcAft>
              <a:buFont typeface="+mj-lt"/>
              <a:buAutoNum type="arabicPeriod"/>
            </a:pPr>
            <a:r>
              <a:rPr lang="fr-FR" sz="1800"/>
              <a:t>Réflexions sur le stockage, le partage et la diffusion</a:t>
            </a:r>
          </a:p>
          <a:p>
            <a:pPr marL="571500" indent="-342900">
              <a:spcAft>
                <a:spcPts val="1200"/>
              </a:spcAft>
              <a:buFont typeface="+mj-lt"/>
              <a:buAutoNum type="arabicPeriod"/>
            </a:pPr>
            <a:r>
              <a:rPr lang="fr-FR" sz="1800"/>
              <a:t>Projection dans une pratique avec ses élèves : se lancer, évaluer</a:t>
            </a:r>
          </a:p>
          <a:p>
            <a:pPr marL="571500" indent="-342900">
              <a:spcAft>
                <a:spcPts val="1200"/>
              </a:spcAft>
              <a:buFont typeface="+mj-lt"/>
              <a:buAutoNum type="arabicPeriod"/>
            </a:pPr>
            <a:r>
              <a:rPr lang="fr-FR" sz="1800"/>
              <a:t>Bilan de la journée</a:t>
            </a:r>
          </a:p>
          <a:p>
            <a:pPr>
              <a:buFont typeface="+mj-lt"/>
              <a:buAutoNum type="arabicPeriod"/>
            </a:pPr>
            <a:endParaRPr lang="fr-F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6</a:t>
            </a:fld>
            <a:endParaRPr lang="fr-FR"/>
          </a:p>
        </p:txBody>
      </p:sp>
    </p:spTree>
    <p:extLst>
      <p:ext uri="{BB962C8B-B14F-4D97-AF65-F5344CB8AC3E}">
        <p14:creationId xmlns:p14="http://schemas.microsoft.com/office/powerpoint/2010/main" val="2666009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marL="571500" indent="-342900">
              <a:spcAft>
                <a:spcPts val="1200"/>
              </a:spcAft>
              <a:buFont typeface="+mj-lt"/>
              <a:buAutoNum type="arabicPeriod"/>
            </a:pPr>
            <a:r>
              <a:rPr lang="fr-FR" sz="2800"/>
              <a:t>Enregistrement d’une émission radio</a:t>
            </a:r>
          </a:p>
        </p:txBody>
      </p:sp>
      <p:sp>
        <p:nvSpPr>
          <p:cNvPr id="3" name="Espace réservé du texte 2"/>
          <p:cNvSpPr>
            <a:spLocks noGrp="1"/>
          </p:cNvSpPr>
          <p:nvPr>
            <p:ph type="body" idx="1"/>
          </p:nvPr>
        </p:nvSpPr>
        <p:spPr>
          <a:xfrm>
            <a:off x="359999" y="1836000"/>
            <a:ext cx="3505831" cy="2574000"/>
          </a:xfrm>
        </p:spPr>
        <p:txBody>
          <a:bodyPr/>
          <a:lstStyle/>
          <a:p>
            <a:pPr>
              <a:spcAft>
                <a:spcPts val="1200"/>
              </a:spcAft>
              <a:buFont typeface="+mj-lt"/>
              <a:buAutoNum type="arabicPeriod"/>
            </a:pPr>
            <a:r>
              <a:rPr lang="fr-FR" sz="1800"/>
              <a:t>Lecture du conducteur</a:t>
            </a:r>
          </a:p>
          <a:p>
            <a:pPr>
              <a:spcAft>
                <a:spcPts val="1200"/>
              </a:spcAft>
              <a:buFont typeface="+mj-lt"/>
              <a:buAutoNum type="arabicPeriod"/>
            </a:pPr>
            <a:r>
              <a:rPr lang="fr-FR" sz="1800"/>
              <a:t>Distribution des rôles et des documents</a:t>
            </a:r>
          </a:p>
          <a:p>
            <a:pPr>
              <a:spcAft>
                <a:spcPts val="1200"/>
              </a:spcAft>
              <a:buFont typeface="+mj-lt"/>
              <a:buAutoNum type="arabicPeriod"/>
            </a:pPr>
            <a:r>
              <a:rPr lang="fr-FR" sz="1800"/>
              <a:t>Choix des PAD à diffuser</a:t>
            </a:r>
          </a:p>
          <a:p>
            <a:pPr>
              <a:spcAft>
                <a:spcPts val="1200"/>
              </a:spcAft>
              <a:buFont typeface="+mj-lt"/>
              <a:buAutoNum type="arabicPeriod"/>
            </a:pPr>
            <a:r>
              <a:rPr lang="fr-FR" sz="1800"/>
              <a:t>Attention, vous êtes à l’antenne !</a:t>
            </a:r>
          </a:p>
        </p:txBody>
      </p:sp>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7</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091" y="1810693"/>
            <a:ext cx="4173648" cy="27813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7034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3ECE5C-DF18-EDFE-81ED-854FD8C494B6}"/>
              </a:ext>
            </a:extLst>
          </p:cNvPr>
          <p:cNvSpPr>
            <a:spLocks noGrp="1"/>
          </p:cNvSpPr>
          <p:nvPr>
            <p:ph type="title"/>
          </p:nvPr>
        </p:nvSpPr>
        <p:spPr/>
        <p:txBody>
          <a:bodyPr/>
          <a:lstStyle/>
          <a:p>
            <a:r>
              <a:rPr lang="fr-FR" dirty="0"/>
              <a:t>Utilisation de la plateforme WAT</a:t>
            </a:r>
          </a:p>
        </p:txBody>
      </p:sp>
      <p:sp>
        <p:nvSpPr>
          <p:cNvPr id="6" name="Espace réservé du numéro de diapositive 5">
            <a:extLst>
              <a:ext uri="{FF2B5EF4-FFF2-40B4-BE49-F238E27FC236}">
                <a16:creationId xmlns:a16="http://schemas.microsoft.com/office/drawing/2014/main" id="{63CADE79-A5DE-8E62-FB83-F75E790A84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8</a:t>
            </a:fld>
            <a:endParaRPr lang="fr-FR"/>
          </a:p>
        </p:txBody>
      </p:sp>
      <p:pic>
        <p:nvPicPr>
          <p:cNvPr id="8" name="Image 7">
            <a:hlinkClick r:id="rId2"/>
            <a:extLst>
              <a:ext uri="{FF2B5EF4-FFF2-40B4-BE49-F238E27FC236}">
                <a16:creationId xmlns:a16="http://schemas.microsoft.com/office/drawing/2014/main" id="{8CCFD676-9B1E-130B-E6B6-8EA5FAFEB099}"/>
              </a:ext>
            </a:extLst>
          </p:cNvPr>
          <p:cNvPicPr>
            <a:picLocks noChangeAspect="1"/>
          </p:cNvPicPr>
          <p:nvPr/>
        </p:nvPicPr>
        <p:blipFill>
          <a:blip r:embed="rId3"/>
          <a:stretch>
            <a:fillRect/>
          </a:stretch>
        </p:blipFill>
        <p:spPr>
          <a:xfrm>
            <a:off x="2164873" y="1444501"/>
            <a:ext cx="4513833" cy="2566998"/>
          </a:xfrm>
          <a:prstGeom prst="rect">
            <a:avLst/>
          </a:prstGeom>
        </p:spPr>
      </p:pic>
      <p:sp>
        <p:nvSpPr>
          <p:cNvPr id="9" name="ZoneTexte 8">
            <a:extLst>
              <a:ext uri="{FF2B5EF4-FFF2-40B4-BE49-F238E27FC236}">
                <a16:creationId xmlns:a16="http://schemas.microsoft.com/office/drawing/2014/main" id="{5CA5A4F6-B2EF-9E78-FA48-B84FBBD4C771}"/>
              </a:ext>
            </a:extLst>
          </p:cNvPr>
          <p:cNvSpPr txBox="1"/>
          <p:nvPr/>
        </p:nvSpPr>
        <p:spPr>
          <a:xfrm>
            <a:off x="2177754" y="4248223"/>
            <a:ext cx="4788490" cy="307777"/>
          </a:xfrm>
          <a:prstGeom prst="rect">
            <a:avLst/>
          </a:prstGeom>
          <a:noFill/>
        </p:spPr>
        <p:txBody>
          <a:bodyPr wrap="none" rtlCol="0">
            <a:spAutoFit/>
          </a:bodyPr>
          <a:lstStyle/>
          <a:p>
            <a:r>
              <a:rPr lang="fr-FR" dirty="0"/>
              <a:t>https://help.octopus.saooti.com/2020/10/22/tuto-du-studio/</a:t>
            </a:r>
          </a:p>
        </p:txBody>
      </p:sp>
    </p:spTree>
    <p:extLst>
      <p:ext uri="{BB962C8B-B14F-4D97-AF65-F5344CB8AC3E}">
        <p14:creationId xmlns:p14="http://schemas.microsoft.com/office/powerpoint/2010/main" val="29648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9</a:t>
            </a:fld>
            <a:endParaRPr lang="fr-FR"/>
          </a:p>
        </p:txBody>
      </p:sp>
      <p:pic>
        <p:nvPicPr>
          <p:cNvPr id="2" name="Image 3" descr="Une image contenant table&#10;&#10;Description générée automatiquement">
            <a:hlinkClick r:id="rId3"/>
            <a:extLst>
              <a:ext uri="{FF2B5EF4-FFF2-40B4-BE49-F238E27FC236}">
                <a16:creationId xmlns:a16="http://schemas.microsoft.com/office/drawing/2014/main" id="{387344EE-3B02-DAE0-1249-08DEFEC65612}"/>
              </a:ext>
            </a:extLst>
          </p:cNvPr>
          <p:cNvPicPr>
            <a:picLocks noChangeAspect="1"/>
          </p:cNvPicPr>
          <p:nvPr/>
        </p:nvPicPr>
        <p:blipFill>
          <a:blip r:embed="rId4"/>
          <a:stretch>
            <a:fillRect/>
          </a:stretch>
        </p:blipFill>
        <p:spPr>
          <a:xfrm>
            <a:off x="2805288" y="700112"/>
            <a:ext cx="3201811" cy="4011386"/>
          </a:xfrm>
          <a:prstGeom prst="rect">
            <a:avLst/>
          </a:prstGeom>
        </p:spPr>
      </p:pic>
      <p:sp>
        <p:nvSpPr>
          <p:cNvPr id="3" name="ZoneTexte 2">
            <a:extLst>
              <a:ext uri="{FF2B5EF4-FFF2-40B4-BE49-F238E27FC236}">
                <a16:creationId xmlns:a16="http://schemas.microsoft.com/office/drawing/2014/main" id="{32CB19B1-4087-8C92-9EC8-AD9251FB0941}"/>
              </a:ext>
            </a:extLst>
          </p:cNvPr>
          <p:cNvSpPr txBox="1"/>
          <p:nvPr/>
        </p:nvSpPr>
        <p:spPr>
          <a:xfrm>
            <a:off x="403412" y="1515035"/>
            <a:ext cx="1873623" cy="738664"/>
          </a:xfrm>
          <a:prstGeom prst="rect">
            <a:avLst/>
          </a:prstGeom>
          <a:noFill/>
        </p:spPr>
        <p:txBody>
          <a:bodyPr wrap="square" rtlCol="0">
            <a:spAutoFit/>
          </a:bodyPr>
          <a:lstStyle/>
          <a:p>
            <a:r>
              <a:rPr lang="fr-FR" dirty="0">
                <a:hlinkClick r:id="rId3"/>
              </a:rPr>
              <a:t>Lien de téléchargement du conducteur</a:t>
            </a:r>
            <a:endParaRPr lang="fr-FR" dirty="0"/>
          </a:p>
        </p:txBody>
      </p:sp>
    </p:spTree>
    <p:extLst>
      <p:ext uri="{BB962C8B-B14F-4D97-AF65-F5344CB8AC3E}">
        <p14:creationId xmlns:p14="http://schemas.microsoft.com/office/powerpoint/2010/main" val="912665635"/>
      </p:ext>
    </p:extLst>
  </p:cSld>
  <p:clrMapOvr>
    <a:masterClrMapping/>
  </p:clrMapOvr>
</p:sld>
</file>

<file path=ppt/theme/theme1.xml><?xml version="1.0" encoding="utf-8"?>
<a:theme xmlns:a="http://schemas.openxmlformats.org/drawingml/2006/main" name="Thème charte DANE">
  <a:themeElements>
    <a:clrScheme name="DANE 2020">
      <a:dk1>
        <a:srgbClr val="000000"/>
      </a:dk1>
      <a:lt1>
        <a:srgbClr val="FFFFFF"/>
      </a:lt1>
      <a:dk2>
        <a:srgbClr val="5770BA"/>
      </a:dk2>
      <a:lt2>
        <a:srgbClr val="00AC8C"/>
      </a:lt2>
      <a:accent1>
        <a:srgbClr val="466964"/>
      </a:accent1>
      <a:accent2>
        <a:srgbClr val="484D7A"/>
      </a:accent2>
      <a:accent3>
        <a:srgbClr val="FDCF41"/>
      </a:accent3>
      <a:accent4>
        <a:srgbClr val="FF6F4C"/>
      </a:accent4>
      <a:accent5>
        <a:srgbClr val="FF927E"/>
      </a:accent5>
      <a:accent6>
        <a:srgbClr val="A26859"/>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3DF780C79A44A91E446D7C7F51CCC" ma:contentTypeVersion="16" ma:contentTypeDescription="Crée un document." ma:contentTypeScope="" ma:versionID="47ccc6d49db079eb33a3dd785be3b968">
  <xsd:schema xmlns:xsd="http://www.w3.org/2001/XMLSchema" xmlns:xs="http://www.w3.org/2001/XMLSchema" xmlns:p="http://schemas.microsoft.com/office/2006/metadata/properties" xmlns:ns2="d2681449-18fa-434e-b425-14681acdaad2" xmlns:ns3="42f5582f-28bb-40c1-bdeb-92c3ca18dc50" targetNamespace="http://schemas.microsoft.com/office/2006/metadata/properties" ma:root="true" ma:fieldsID="46de4ef22ae915039e4d12be95e77903" ns2:_="" ns3:_="">
    <xsd:import namespace="d2681449-18fa-434e-b425-14681acdaad2"/>
    <xsd:import namespace="42f5582f-28bb-40c1-bdeb-92c3ca18dc5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81449-18fa-434e-b425-14681acda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ede2cb4e-e679-4364-8b76-50f575b9ae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2f5582f-28bb-40c1-bdeb-92c3ca18dc50"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11e6faa-689d-41ae-9b3b-d5ff87c39a91}" ma:internalName="TaxCatchAll" ma:showField="CatchAllData" ma:web="42f5582f-28bb-40c1-bdeb-92c3ca18dc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2f5582f-28bb-40c1-bdeb-92c3ca18dc50" xsi:nil="true"/>
    <lcf76f155ced4ddcb4097134ff3c332f xmlns="d2681449-18fa-434e-b425-14681acdaa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52930CE-5FC7-4FD6-A47C-41DDC6A9F5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681449-18fa-434e-b425-14681acdaad2"/>
    <ds:schemaRef ds:uri="42f5582f-28bb-40c1-bdeb-92c3ca18dc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2A4017-F578-4748-8301-DBDF4EA3AC1F}">
  <ds:schemaRefs>
    <ds:schemaRef ds:uri="http://schemas.microsoft.com/sharepoint/v3/contenttype/forms"/>
  </ds:schemaRefs>
</ds:datastoreItem>
</file>

<file path=customXml/itemProps3.xml><?xml version="1.0" encoding="utf-8"?>
<ds:datastoreItem xmlns:ds="http://schemas.openxmlformats.org/officeDocument/2006/customXml" ds:itemID="{C779CC8A-301B-4630-8C68-D51F5AB9FE2A}">
  <ds:schemaRefs>
    <ds:schemaRef ds:uri="42f5582f-28bb-40c1-bdeb-92c3ca18dc50"/>
    <ds:schemaRef ds:uri="d2681449-18fa-434e-b425-14681acda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75</TotalTime>
  <Words>1798</Words>
  <Application>Microsoft Office PowerPoint</Application>
  <PresentationFormat>Affichage à l'écran (16:9)</PresentationFormat>
  <Paragraphs>238</Paragraphs>
  <Slides>22</Slides>
  <Notes>11</Notes>
  <HiddenSlides>0</HiddenSlides>
  <MMClips>3</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22</vt:i4>
      </vt:variant>
    </vt:vector>
  </HeadingPairs>
  <TitlesOfParts>
    <vt:vector size="30" baseType="lpstr">
      <vt:lpstr>Comfortaa</vt:lpstr>
      <vt:lpstr>Symbol</vt:lpstr>
      <vt:lpstr>Arial</vt:lpstr>
      <vt:lpstr>Arial,Sans-Serif</vt:lpstr>
      <vt:lpstr>Calibri</vt:lpstr>
      <vt:lpstr>Times New Roman</vt:lpstr>
      <vt:lpstr>Thème charte DANE</vt:lpstr>
      <vt:lpstr>5_Conception personnalisée</vt:lpstr>
      <vt:lpstr>Présentation PowerPoint</vt:lpstr>
      <vt:lpstr>Présentation des participants</vt:lpstr>
      <vt:lpstr>Objectifs de la formation</vt:lpstr>
      <vt:lpstr>Objectifs de la formation à distance</vt:lpstr>
      <vt:lpstr>Objectifs de la journée</vt:lpstr>
      <vt:lpstr>Déroulement de la journée</vt:lpstr>
      <vt:lpstr>Enregistrement d’une émission radio</vt:lpstr>
      <vt:lpstr>Utilisation de la plateforme WAT</vt:lpstr>
      <vt:lpstr>Présentation PowerPoint</vt:lpstr>
      <vt:lpstr>Présentation PowerPoint</vt:lpstr>
      <vt:lpstr>Retour réflexif sur cette expérience</vt:lpstr>
      <vt:lpstr>Atelier d’habillage d’une production sonore</vt:lpstr>
      <vt:lpstr>3.1 Rappel sur les habillages sonores</vt:lpstr>
      <vt:lpstr>3.2 Le montage avec </vt:lpstr>
      <vt:lpstr>3.4 On s’écoute !</vt:lpstr>
      <vt:lpstr>Le stockage, le partage et la diffusion</vt:lpstr>
      <vt:lpstr>Projection dans une pratique avec ses élèves Se lancer  </vt:lpstr>
      <vt:lpstr>Projection dans une pratique avec ses élèves Evaluer  </vt:lpstr>
      <vt:lpstr>Liens pour tester une évaluation</vt:lpstr>
      <vt:lpstr>Bilan de la journée et de la formation</vt:lpstr>
      <vt:lpstr>Ressources</vt:lpstr>
      <vt:lpstr>Merci de votre participation et bon retour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Bonzoms</dc:creator>
  <cp:lastModifiedBy>Jacques MONTEGUT</cp:lastModifiedBy>
  <cp:revision>387</cp:revision>
  <dcterms:created xsi:type="dcterms:W3CDTF">2020-09-03T19:57:34Z</dcterms:created>
  <dcterms:modified xsi:type="dcterms:W3CDTF">2023-03-29T10:07:00Z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0x010100B1D3DF780C79A44A91E446D7C7F51CCC</vt:lpwstr>
  </property>
  <property fmtid="{D5CDD505-2E9C-101B-9397-08002B2CF9AE}" pid="3" name="MediaServiceImageTags">
    <vt:lpwstr/>
  </property>
</Properties>
</file>